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60" r:id="rId4"/>
    <p:sldId id="264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93" r:id="rId13"/>
    <p:sldId id="269" r:id="rId14"/>
    <p:sldId id="271" r:id="rId15"/>
    <p:sldId id="274" r:id="rId16"/>
    <p:sldId id="275" r:id="rId17"/>
    <p:sldId id="276" r:id="rId18"/>
    <p:sldId id="297" r:id="rId19"/>
    <p:sldId id="298" r:id="rId20"/>
    <p:sldId id="299" r:id="rId21"/>
    <p:sldId id="300" r:id="rId22"/>
    <p:sldId id="301" r:id="rId23"/>
    <p:sldId id="277" r:id="rId24"/>
    <p:sldId id="294" r:id="rId25"/>
    <p:sldId id="287" r:id="rId26"/>
    <p:sldId id="290" r:id="rId27"/>
    <p:sldId id="288" r:id="rId28"/>
    <p:sldId id="278" r:id="rId29"/>
    <p:sldId id="284" r:id="rId30"/>
    <p:sldId id="282" r:id="rId31"/>
    <p:sldId id="292" r:id="rId32"/>
    <p:sldId id="291" r:id="rId33"/>
    <p:sldId id="280" r:id="rId34"/>
    <p:sldId id="281" r:id="rId35"/>
    <p:sldId id="285" r:id="rId36"/>
    <p:sldId id="286" r:id="rId37"/>
    <p:sldId id="296" r:id="rId3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8FC0BC0-527C-431E-967B-4832353F1792}" type="datetimeFigureOut">
              <a:rPr lang="pl-PL" smtClean="0"/>
              <a:t>08.06.2018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DB1D7D9-058A-4E77-96C2-0D50D6904F17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Historia, kultura </a:t>
            </a:r>
            <a:br>
              <a:rPr lang="pl-PL" dirty="0" smtClean="0"/>
            </a:br>
            <a:r>
              <a:rPr lang="pl-PL" dirty="0" smtClean="0"/>
              <a:t>i zabytki Portugalii</a:t>
            </a:r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60" y="2144727"/>
            <a:ext cx="6358679" cy="4048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84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Portugalia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4008" indent="0">
              <a:buNone/>
            </a:pPr>
            <a:r>
              <a:rPr lang="pl-PL" dirty="0" smtClean="0"/>
              <a:t>Po rewolucji goździków  w 1974 roku przywrócono w Portugalii system demokratyczny.    </a:t>
            </a:r>
          </a:p>
          <a:p>
            <a:r>
              <a:rPr lang="pl-PL" dirty="0" smtClean="0"/>
              <a:t>W 1986 r. Portugalia została członkiem EWG. Wprowadzono politykę reform wolnorynkowych i prywatyzacji sektorów państwowych w gospodarce. </a:t>
            </a:r>
          </a:p>
          <a:p>
            <a:r>
              <a:rPr lang="pl-PL" dirty="0" smtClean="0"/>
              <a:t>1999r. Portugalia przystąpiła do strefy euro, a w 2002 roku przyjęła nową walutę.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96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3881586"/>
          </a:xfrm>
        </p:spPr>
        <p:txBody>
          <a:bodyPr>
            <a:normAutofit/>
          </a:bodyPr>
          <a:lstStyle/>
          <a:p>
            <a:r>
              <a:rPr lang="pl-PL" sz="6600" dirty="0" smtClean="0"/>
              <a:t/>
            </a:r>
            <a:br>
              <a:rPr lang="pl-PL" sz="6600" dirty="0" smtClean="0"/>
            </a:br>
            <a:r>
              <a:rPr lang="pl-PL" sz="6600" dirty="0" smtClean="0"/>
              <a:t>Zabytki Portugalii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262150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UNESCO – lista światowego dziedzictwa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 algn="ctr">
              <a:buNone/>
            </a:pPr>
            <a:r>
              <a:rPr lang="pl-PL" sz="4000" dirty="0"/>
              <a:t>Na liście światowego dziedzictwa UNESCO znajduje się aż 15 pozycji pochodzących z Portugalii. Są </a:t>
            </a:r>
            <a:r>
              <a:rPr lang="pl-PL" sz="4000" dirty="0" smtClean="0"/>
              <a:t>to głównie miasta, </a:t>
            </a:r>
            <a:r>
              <a:rPr lang="pl-PL" sz="4000" dirty="0"/>
              <a:t>zabytki </a:t>
            </a:r>
            <a:r>
              <a:rPr lang="pl-PL" sz="4000" dirty="0" smtClean="0"/>
              <a:t>architektury,  </a:t>
            </a:r>
            <a:r>
              <a:rPr lang="pl-PL" sz="4000" dirty="0"/>
              <a:t>regiony, krajobrazy </a:t>
            </a:r>
            <a:r>
              <a:rPr lang="pl-PL" sz="4000" dirty="0" smtClean="0"/>
              <a:t>oraz </a:t>
            </a:r>
            <a:r>
              <a:rPr lang="pl-PL" sz="4000" dirty="0"/>
              <a:t>zabytki przyrodnicze.</a:t>
            </a:r>
          </a:p>
        </p:txBody>
      </p:sp>
    </p:spTree>
    <p:extLst>
      <p:ext uri="{BB962C8B-B14F-4D97-AF65-F5344CB8AC3E}">
        <p14:creationId xmlns:p14="http://schemas.microsoft.com/office/powerpoint/2010/main" val="301383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Sanktuarium </a:t>
            </a:r>
            <a:r>
              <a:rPr lang="pt-BR" dirty="0"/>
              <a:t>Bom Jesus do Monte </a:t>
            </a:r>
            <a:r>
              <a:rPr lang="pl-PL" dirty="0" smtClean="0"/>
              <a:t>w Bradze  </a:t>
            </a:r>
            <a:endParaRPr lang="pl-PL" dirty="0"/>
          </a:p>
        </p:txBody>
      </p:sp>
      <p:pic>
        <p:nvPicPr>
          <p:cNvPr id="1026" name="Picture 2" descr="C:\Users\erazmus\Desktop\Staże w Portugalii - fotografie\DSC023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7768" y="2450824"/>
            <a:ext cx="4848000" cy="363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170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Kościół </a:t>
            </a:r>
            <a:r>
              <a:rPr lang="pl-PL" sz="2800" dirty="0"/>
              <a:t>Dobrego Jezusa z Góry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(</a:t>
            </a:r>
            <a:r>
              <a:rPr lang="pl-PL" sz="2800" dirty="0"/>
              <a:t>Bom </a:t>
            </a:r>
            <a:r>
              <a:rPr lang="pl-PL" sz="2800" dirty="0" err="1"/>
              <a:t>Jesus</a:t>
            </a:r>
            <a:r>
              <a:rPr lang="pl-PL" sz="2800" dirty="0"/>
              <a:t> </a:t>
            </a:r>
            <a:r>
              <a:rPr lang="pl-PL" sz="2800" dirty="0" smtClean="0"/>
              <a:t>do </a:t>
            </a:r>
            <a:r>
              <a:rPr lang="pl-PL" sz="2800" dirty="0"/>
              <a:t>Monte</a:t>
            </a:r>
            <a:r>
              <a:rPr lang="pl-PL" sz="2800" dirty="0" smtClean="0"/>
              <a:t>) 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64008" indent="0" algn="ctr">
              <a:buNone/>
            </a:pPr>
            <a:r>
              <a:rPr lang="pl-PL" dirty="0" smtClean="0"/>
              <a:t>Do Kościoła </a:t>
            </a:r>
            <a:r>
              <a:rPr lang="pl-PL" dirty="0"/>
              <a:t>prowadzą wysokie </a:t>
            </a:r>
            <a:r>
              <a:rPr lang="pl-PL" dirty="0" smtClean="0"/>
              <a:t>schody wykonane z granitu. W ich dolnej części znajduje się </a:t>
            </a:r>
            <a:r>
              <a:rPr lang="pl-PL" dirty="0"/>
              <a:t>Kalwaria ze stacjami drogi krzyżowej, którą </a:t>
            </a:r>
            <a:r>
              <a:rPr lang="pl-PL" dirty="0" smtClean="0"/>
              <a:t>kończy </a:t>
            </a:r>
            <a:r>
              <a:rPr lang="pl-PL" dirty="0"/>
              <a:t>fontanna symbolizująca rany Chrystusa. W środkowej części </a:t>
            </a:r>
            <a:r>
              <a:rPr lang="pl-PL" dirty="0" smtClean="0"/>
              <a:t>schodów ustawione są </a:t>
            </a:r>
            <a:r>
              <a:rPr lang="pl-PL" dirty="0"/>
              <a:t>posągi symbolizujące pięć zmysłów, </a:t>
            </a:r>
            <a:r>
              <a:rPr lang="pl-PL" dirty="0" smtClean="0"/>
              <a:t> </a:t>
            </a:r>
            <a:r>
              <a:rPr lang="pl-PL" dirty="0"/>
              <a:t>w górnej </a:t>
            </a:r>
            <a:r>
              <a:rPr lang="pl-PL" dirty="0" smtClean="0"/>
              <a:t>części </a:t>
            </a:r>
            <a:r>
              <a:rPr lang="pl-PL" dirty="0"/>
              <a:t>znajduje się osiem figur postaci, które potępiły Jezusa, m.in. Piłata i Herodota. </a:t>
            </a:r>
            <a:r>
              <a:rPr lang="pl-PL" dirty="0" smtClean="0"/>
              <a:t>Pielgrzymi zazwyczaj pokonują te </a:t>
            </a:r>
            <a:r>
              <a:rPr lang="pl-PL" dirty="0"/>
              <a:t>schody na kolanach, </a:t>
            </a:r>
            <a:r>
              <a:rPr lang="pl-PL" dirty="0" smtClean="0"/>
              <a:t>po to aby </a:t>
            </a:r>
            <a:r>
              <a:rPr lang="pl-PL" dirty="0"/>
              <a:t>odpokutować swoje </a:t>
            </a:r>
            <a:r>
              <a:rPr lang="pl-PL" dirty="0" smtClean="0"/>
              <a:t>grzechy. </a:t>
            </a:r>
            <a:endParaRPr lang="pl-PL" dirty="0"/>
          </a:p>
        </p:txBody>
      </p:sp>
      <p:pic>
        <p:nvPicPr>
          <p:cNvPr id="1026" name="Picture 2" descr="C:\Users\erazmus\Desktop\Portugalia foto\Portugalia\DSC017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7094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600" dirty="0"/>
              <a:t>Se (Katedra</a:t>
            </a:r>
            <a:r>
              <a:rPr lang="pl-PL" sz="1600" dirty="0" smtClean="0"/>
              <a:t>) w Bradze </a:t>
            </a:r>
            <a:r>
              <a:rPr lang="pl-PL" sz="1600" dirty="0"/>
              <a:t>- </a:t>
            </a:r>
            <a:r>
              <a:rPr lang="pl-PL" sz="1600" dirty="0" smtClean="0"/>
              <a:t>najważniejszy </a:t>
            </a:r>
            <a:r>
              <a:rPr lang="pl-PL" sz="1600" dirty="0"/>
              <a:t>zabytek Starego Miasta. </a:t>
            </a:r>
            <a:r>
              <a:rPr lang="pl-PL" sz="1600" dirty="0" smtClean="0"/>
              <a:t>Została </a:t>
            </a:r>
            <a:r>
              <a:rPr lang="pl-PL" sz="1600" dirty="0"/>
              <a:t>wzniesiona w 1070 roku, </a:t>
            </a:r>
            <a:r>
              <a:rPr lang="pl-PL" sz="1600" dirty="0" smtClean="0"/>
              <a:t>po zakończeniu </a:t>
            </a:r>
            <a:r>
              <a:rPr lang="pl-PL" sz="1600" dirty="0" err="1"/>
              <a:t>rekonkwisty</a:t>
            </a:r>
            <a:r>
              <a:rPr lang="pl-PL" sz="1600" dirty="0"/>
              <a:t>. </a:t>
            </a:r>
            <a:r>
              <a:rPr lang="pl-PL" sz="1600" dirty="0" smtClean="0"/>
              <a:t>Początkowo </a:t>
            </a:r>
            <a:r>
              <a:rPr lang="pl-PL" sz="1600" dirty="0"/>
              <a:t>romańska budowla, </a:t>
            </a:r>
            <a:r>
              <a:rPr lang="pl-PL" sz="1600" dirty="0" smtClean="0"/>
              <a:t> w kolejnych latach została wzbogacona </a:t>
            </a:r>
            <a:r>
              <a:rPr lang="pl-PL" sz="1600" dirty="0"/>
              <a:t>o elementy gotyckie, renesansowe i barokowe.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882775"/>
            <a:ext cx="34290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12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Kapela dos Reis (Kaplica Królewska)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dirty="0"/>
              <a:t>- </a:t>
            </a:r>
            <a:r>
              <a:rPr lang="pl-PL" dirty="0" smtClean="0"/>
              <a:t>Kaplica która  </a:t>
            </a:r>
            <a:r>
              <a:rPr lang="pl-PL" dirty="0"/>
              <a:t>została zbudowana na cześć hrabiego Henryka Burgundzkiego i jego żony Teresy. </a:t>
            </a:r>
            <a:r>
              <a:rPr lang="pl-PL" dirty="0" smtClean="0"/>
              <a:t>Obok </a:t>
            </a:r>
            <a:r>
              <a:rPr lang="pl-PL" dirty="0"/>
              <a:t>grobowców tej pary wystawione są zmumifikowane zwłoki arcybiskupa </a:t>
            </a:r>
            <a:r>
              <a:rPr lang="pl-PL" dirty="0" err="1"/>
              <a:t>Lourenço</a:t>
            </a:r>
            <a:r>
              <a:rPr lang="pl-PL" dirty="0"/>
              <a:t> </a:t>
            </a:r>
            <a:r>
              <a:rPr lang="pl-PL" dirty="0" err="1"/>
              <a:t>Vincente</a:t>
            </a:r>
            <a:r>
              <a:rPr lang="pl-PL" dirty="0"/>
              <a:t>, które po otwarciu grobu w XVII w. nadal znajdowały się w nienaruszonym stanie. Arcybiskup </a:t>
            </a:r>
            <a:r>
              <a:rPr lang="pl-PL" dirty="0" smtClean="0"/>
              <a:t>uczestniczył </a:t>
            </a:r>
            <a:r>
              <a:rPr lang="pl-PL" dirty="0"/>
              <a:t>w zwycięskiej bitwie Portugalii z Kastylią pod </a:t>
            </a:r>
            <a:r>
              <a:rPr lang="pl-PL" dirty="0" err="1"/>
              <a:t>Ajubarrotą</a:t>
            </a:r>
            <a:r>
              <a:rPr lang="pl-PL" dirty="0"/>
              <a:t> w 1385 roku.</a:t>
            </a:r>
          </a:p>
          <a:p>
            <a:endParaRPr lang="pl-PL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335881"/>
            <a:ext cx="5276850" cy="3957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Braga </a:t>
            </a:r>
            <a:r>
              <a:rPr lang="pl-PL" dirty="0" smtClean="0"/>
              <a:t>- </a:t>
            </a:r>
            <a:r>
              <a:rPr lang="pl-PL" dirty="0"/>
              <a:t>jedno z najstarszych, chrześcijańskich miast w Portugalii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1585"/>
            <a:ext cx="4038600" cy="3027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70944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04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err="1"/>
              <a:t>Barcelos</a:t>
            </a:r>
            <a:r>
              <a:rPr lang="pl-PL" b="1" dirty="0"/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64008" indent="0">
              <a:buNone/>
            </a:pPr>
            <a:r>
              <a:rPr lang="pl-PL" dirty="0" smtClean="0"/>
              <a:t>            </a:t>
            </a:r>
            <a:r>
              <a:rPr lang="pl-PL" sz="3100" dirty="0" smtClean="0"/>
              <a:t>Miasto </a:t>
            </a:r>
            <a:r>
              <a:rPr lang="pl-PL" sz="3100" dirty="0"/>
              <a:t>w północno-zachodniej Portugalii, położone nad rzeką </a:t>
            </a:r>
            <a:r>
              <a:rPr lang="pl-PL" sz="3100" dirty="0" err="1" smtClean="0"/>
              <a:t>Cavado</a:t>
            </a:r>
            <a:r>
              <a:rPr lang="pl-PL" sz="3100" dirty="0" smtClean="0"/>
              <a:t>. </a:t>
            </a:r>
            <a:r>
              <a:rPr lang="pl-PL" sz="3100" dirty="0"/>
              <a:t>Jego początki sięgają czasów starożytnych, kiedy </a:t>
            </a:r>
            <a:r>
              <a:rPr lang="pl-PL" sz="3100" dirty="0" smtClean="0"/>
              <a:t>znajdowała </a:t>
            </a:r>
            <a:r>
              <a:rPr lang="pl-PL" sz="3100" dirty="0"/>
              <a:t>się tu jedna z rzymskich osad, która w kolejnych wiekach rozwinęła się w znaczący ośrodek handlowy regionu. </a:t>
            </a:r>
            <a:r>
              <a:rPr lang="pl-PL" sz="3100" dirty="0" smtClean="0"/>
              <a:t>W kolejnych latach </a:t>
            </a:r>
            <a:r>
              <a:rPr lang="pl-PL" sz="3100" dirty="0" err="1" smtClean="0"/>
              <a:t>Barcelos</a:t>
            </a:r>
            <a:r>
              <a:rPr lang="pl-PL" sz="3100" dirty="0" smtClean="0"/>
              <a:t> dostało </a:t>
            </a:r>
            <a:r>
              <a:rPr lang="pl-PL" sz="3100" dirty="0"/>
              <a:t>się </a:t>
            </a:r>
            <a:r>
              <a:rPr lang="pl-PL" sz="3100" dirty="0" smtClean="0"/>
              <a:t>we </a:t>
            </a:r>
            <a:r>
              <a:rPr lang="pl-PL" sz="3100" dirty="0"/>
              <a:t>władanie Maurów, a spod ich panowania wyzwolił ją w drugiej połowie XII wieku Alfons I </a:t>
            </a:r>
            <a:r>
              <a:rPr lang="pl-PL" sz="3100" dirty="0" smtClean="0"/>
              <a:t>Zdobywca. W </a:t>
            </a:r>
            <a:r>
              <a:rPr lang="pl-PL" sz="3100" dirty="0"/>
              <a:t>XV wieku </a:t>
            </a:r>
            <a:r>
              <a:rPr lang="pl-PL" sz="3100" dirty="0" err="1"/>
              <a:t>Barcelos</a:t>
            </a:r>
            <a:r>
              <a:rPr lang="pl-PL" sz="3100" dirty="0"/>
              <a:t> </a:t>
            </a:r>
            <a:r>
              <a:rPr lang="pl-PL" sz="3100" dirty="0" smtClean="0"/>
              <a:t>było siedzibą </a:t>
            </a:r>
            <a:r>
              <a:rPr lang="pl-PL" sz="3100" dirty="0"/>
              <a:t>pierwszego księcia </a:t>
            </a:r>
            <a:r>
              <a:rPr lang="pl-PL" sz="3100" dirty="0" err="1"/>
              <a:t>Bragança</a:t>
            </a:r>
            <a:r>
              <a:rPr lang="pl-PL" sz="3100" dirty="0"/>
              <a:t> - Dom Alfonsa.</a:t>
            </a:r>
          </a:p>
          <a:p>
            <a:pPr marL="64008" indent="0">
              <a:buNone/>
            </a:pPr>
            <a:r>
              <a:rPr lang="pl-PL" sz="3100" dirty="0" smtClean="0"/>
              <a:t>         Najważniejszym symbolem miasta </a:t>
            </a:r>
            <a:r>
              <a:rPr lang="pl-PL" sz="3100" dirty="0"/>
              <a:t>jest </a:t>
            </a:r>
            <a:r>
              <a:rPr lang="pl-PL" sz="3100" dirty="0" smtClean="0"/>
              <a:t>Galo de </a:t>
            </a:r>
            <a:r>
              <a:rPr lang="pl-PL" sz="3100" dirty="0" err="1" smtClean="0"/>
              <a:t>Barcelos</a:t>
            </a:r>
            <a:r>
              <a:rPr lang="pl-PL" sz="3100" dirty="0" smtClean="0"/>
              <a:t> z którym związana jest </a:t>
            </a:r>
            <a:r>
              <a:rPr lang="pl-PL" sz="3100" dirty="0"/>
              <a:t>miejscowa </a:t>
            </a:r>
            <a:r>
              <a:rPr lang="pl-PL" sz="3100" dirty="0" smtClean="0"/>
              <a:t>legenda. </a:t>
            </a:r>
            <a:endParaRPr lang="pl-PL" sz="3100" dirty="0"/>
          </a:p>
        </p:txBody>
      </p:sp>
    </p:spTree>
    <p:extLst>
      <p:ext uri="{BB962C8B-B14F-4D97-AF65-F5344CB8AC3E}">
        <p14:creationId xmlns:p14="http://schemas.microsoft.com/office/powerpoint/2010/main" val="173564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dirty="0" smtClean="0"/>
              <a:t>                                       </a:t>
            </a:r>
            <a:r>
              <a:rPr lang="pl-PL" dirty="0" err="1" smtClean="0"/>
              <a:t>Barcelos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912"/>
            <a:ext cx="3429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503" y="2636912"/>
            <a:ext cx="480018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095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sz="11200" b="1" dirty="0"/>
              <a:t>Projekt pt. :"Mobilność i doświadczenie kluczem do sukcesu na europejskim rynku pracy</a:t>
            </a:r>
            <a:r>
              <a:rPr lang="pl-PL" sz="11200" b="1" dirty="0" smtClean="0"/>
              <a:t>” </a:t>
            </a:r>
          </a:p>
          <a:p>
            <a:r>
              <a:rPr lang="pl-PL" sz="11200" b="1" dirty="0"/>
              <a:t>współfinansowany ze środków Europejskiego Funduszu Społecznego, Program Operacyjny Wiedza Edukacja Rozwój 2014 – 2020, </a:t>
            </a:r>
            <a:endParaRPr lang="pl-PL" sz="11200" b="1" dirty="0" smtClean="0"/>
          </a:p>
          <a:p>
            <a:r>
              <a:rPr lang="pl-PL" sz="11200" b="1" dirty="0" smtClean="0"/>
              <a:t>w </a:t>
            </a:r>
            <a:r>
              <a:rPr lang="pl-PL" sz="11200" b="1" dirty="0"/>
              <a:t>ramach realizacji projektu „Ponadnarodowa mobilność uczniów </a:t>
            </a:r>
            <a:endParaRPr lang="pl-PL" sz="11200" b="1" dirty="0" smtClean="0"/>
          </a:p>
          <a:p>
            <a:r>
              <a:rPr lang="pl-PL" sz="11200" b="1" dirty="0" smtClean="0"/>
              <a:t>i </a:t>
            </a:r>
            <a:r>
              <a:rPr lang="pl-PL" sz="11200" b="1" dirty="0"/>
              <a:t>absolwentów oraz kadry kształcenia zawodowego” 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" y="548680"/>
            <a:ext cx="86391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7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erazmus\Desktop\Staże w Portugalii - fotografie\DSC021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80018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C:\Users\erazmus\Desktop\Portugalia foto\Portugalia\DSC016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razmus\Desktop\Staże w Portugalii - fotografie\DSC02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40968"/>
            <a:ext cx="4800189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87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800" dirty="0" err="1"/>
              <a:t>Barcelos</a:t>
            </a:r>
            <a:r>
              <a:rPr lang="pl-PL" sz="2800" dirty="0"/>
              <a:t> słynie  z organizowanego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w </a:t>
            </a:r>
            <a:r>
              <a:rPr lang="pl-PL" sz="2800" dirty="0"/>
              <a:t>każdy czwartek targu - </a:t>
            </a:r>
            <a:r>
              <a:rPr lang="pl-PL" sz="2800" dirty="0" err="1"/>
              <a:t>Feira</a:t>
            </a:r>
            <a:r>
              <a:rPr lang="pl-PL" sz="2800" dirty="0"/>
              <a:t> de </a:t>
            </a:r>
            <a:r>
              <a:rPr lang="pl-PL" sz="2800" dirty="0" err="1"/>
              <a:t>Barcelos</a:t>
            </a:r>
            <a:r>
              <a:rPr lang="pl-PL" sz="2800" dirty="0"/>
              <a:t/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1026" name="Picture 2" descr="C:\Users\erazmus\Desktop\Portugalia foto\Portugalia\DSC016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86" y="3832173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960"/>
            <a:ext cx="4800189" cy="36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erazmus\Desktop\Portugalia foto\Portugalia\DSC016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627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PORTO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 algn="ctr">
              <a:buNone/>
            </a:pPr>
            <a:r>
              <a:rPr lang="pl-PL" sz="4000" dirty="0" smtClean="0"/>
              <a:t>Porto – miasto będące </a:t>
            </a:r>
            <a:r>
              <a:rPr lang="pl-PL" sz="4000" dirty="0"/>
              <a:t>jednym z najstarszych ośrodków turystycznych w Europie. </a:t>
            </a:r>
            <a:r>
              <a:rPr lang="pl-PL" sz="4000" dirty="0" smtClean="0"/>
              <a:t>W </a:t>
            </a:r>
            <a:r>
              <a:rPr lang="pl-PL" sz="4000" dirty="0"/>
              <a:t>1996 roku </a:t>
            </a:r>
            <a:r>
              <a:rPr lang="pl-PL" sz="4000" dirty="0" smtClean="0"/>
              <a:t>jego historyczne </a:t>
            </a:r>
            <a:r>
              <a:rPr lang="pl-PL" sz="4000" dirty="0"/>
              <a:t>centrum </a:t>
            </a:r>
            <a:r>
              <a:rPr lang="pl-PL" sz="4000" dirty="0" smtClean="0"/>
              <a:t> </a:t>
            </a:r>
            <a:r>
              <a:rPr lang="pl-PL" sz="4000" dirty="0"/>
              <a:t>zostało wpisane na Listę Światowego Dziedzictwa UNESCO. </a:t>
            </a:r>
          </a:p>
        </p:txBody>
      </p:sp>
    </p:spTree>
    <p:extLst>
      <p:ext uri="{BB962C8B-B14F-4D97-AF65-F5344CB8AC3E}">
        <p14:creationId xmlns:p14="http://schemas.microsoft.com/office/powerpoint/2010/main" val="40753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000" dirty="0"/>
              <a:t>Od 1996 roku na liście UNESCO </a:t>
            </a:r>
            <a:r>
              <a:rPr lang="pl-PL" sz="2000" dirty="0" smtClean="0"/>
              <a:t>istnieje </a:t>
            </a:r>
            <a:r>
              <a:rPr lang="pl-PL" sz="2000" dirty="0"/>
              <a:t>obszar obejmujący średniowieczną dzielnicę w obrębie XIV-wiecznego muru. </a:t>
            </a:r>
            <a:r>
              <a:rPr lang="pl-PL" sz="2000" dirty="0" smtClean="0"/>
              <a:t>Najważniejsze zabytki Porto to </a:t>
            </a:r>
            <a:r>
              <a:rPr lang="pl-PL" sz="2000" dirty="0"/>
              <a:t>nabrzeże </a:t>
            </a:r>
            <a:r>
              <a:rPr lang="pl-PL" sz="2000" dirty="0" err="1"/>
              <a:t>Cais</a:t>
            </a:r>
            <a:r>
              <a:rPr lang="pl-PL" sz="2000" dirty="0"/>
              <a:t> da Ribeira i </a:t>
            </a:r>
            <a:r>
              <a:rPr lang="pl-PL" sz="2000" dirty="0" err="1"/>
              <a:t>Ponte</a:t>
            </a:r>
            <a:r>
              <a:rPr lang="pl-PL" sz="2000" dirty="0"/>
              <a:t> Dom Luís I z XIX wieku (dwupoziomowy most nad </a:t>
            </a:r>
            <a:r>
              <a:rPr lang="pl-PL" sz="2000" dirty="0" err="1"/>
              <a:t>Douro</a:t>
            </a:r>
            <a:r>
              <a:rPr lang="pl-PL" sz="2000" dirty="0"/>
              <a:t>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1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Porto – rzeka </a:t>
            </a:r>
            <a:r>
              <a:rPr lang="pl-PL" dirty="0" err="1" smtClean="0"/>
              <a:t>Douro</a:t>
            </a:r>
            <a:endParaRPr lang="pl-PL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989" y="3861048"/>
            <a:ext cx="5120000" cy="288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57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Muzeum wina Porto Cruz</a:t>
            </a:r>
            <a:endParaRPr lang="pl-PL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475021" cy="274343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4800189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178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Pamiątki z Portugalii – koguty z </a:t>
            </a:r>
            <a:r>
              <a:rPr lang="pl-PL" dirty="0" err="1" smtClean="0"/>
              <a:t>Barcelos</a:t>
            </a:r>
            <a:endParaRPr lang="pl-PL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4800000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77072"/>
            <a:ext cx="3840000" cy="288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38529"/>
            <a:ext cx="3840151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081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2000" dirty="0" smtClean="0"/>
              <a:t>Portugalia – kraj będący największym światowym producentem korka, surowca pochodzącego z kory dębu korkowego. Drzewo to jest nieodłącznym elementem krajobrazu południowej Portugalii. Pobiera się tylko zewnętrzną, obumarłą część kory, która w ciągu 10 lat ulega całkowitej regeneracji.</a:t>
            </a:r>
            <a:endParaRPr lang="pl-PL" sz="2000" dirty="0"/>
          </a:p>
        </p:txBody>
      </p:sp>
      <p:pic>
        <p:nvPicPr>
          <p:cNvPr id="1026" name="Picture 2" descr="C:\Users\erazmus\Desktop\Portugalia foto\Portugalia\DSC0188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/>
          <a:stretch/>
        </p:blipFill>
        <p:spPr bwMode="auto">
          <a:xfrm>
            <a:off x="2267744" y="1916832"/>
            <a:ext cx="5029200" cy="4572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7472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Wyroby z korka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6129893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01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Flaga Portugalii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pl-PL" sz="1600" dirty="0" smtClean="0"/>
              <a:t>Symbolika </a:t>
            </a:r>
            <a:r>
              <a:rPr lang="pl-PL" sz="1600" dirty="0"/>
              <a:t>kolorów: </a:t>
            </a:r>
            <a:br>
              <a:rPr lang="pl-PL" sz="1600" dirty="0"/>
            </a:br>
            <a:r>
              <a:rPr lang="pl-PL" sz="1600" dirty="0"/>
              <a:t>Czerwień – krew </a:t>
            </a:r>
            <a:r>
              <a:rPr lang="pl-PL" sz="1600" dirty="0" smtClean="0"/>
              <a:t> oraz </a:t>
            </a:r>
            <a:r>
              <a:rPr lang="pl-PL" sz="1600" dirty="0"/>
              <a:t>nawoływanie do zwycięstwa</a:t>
            </a:r>
            <a:br>
              <a:rPr lang="pl-PL" sz="1600" dirty="0"/>
            </a:br>
            <a:r>
              <a:rPr lang="pl-PL" sz="1600" dirty="0"/>
              <a:t>Zieleń – brak </a:t>
            </a:r>
            <a:r>
              <a:rPr lang="pl-PL" sz="1600" dirty="0" smtClean="0"/>
              <a:t> </a:t>
            </a:r>
            <a:r>
              <a:rPr lang="pl-PL" sz="1600" dirty="0" smtClean="0"/>
              <a:t>znaczenia </a:t>
            </a:r>
            <a:r>
              <a:rPr lang="pl-PL" sz="1600" dirty="0"/>
              <a:t>w portugalskiej symbolice</a:t>
            </a:r>
            <a:br>
              <a:rPr lang="pl-PL" sz="1600" dirty="0"/>
            </a:br>
            <a:r>
              <a:rPr lang="pl-PL" sz="1600" dirty="0"/>
              <a:t>Biel – pokój  i harmonia</a:t>
            </a:r>
            <a:br>
              <a:rPr lang="pl-PL" sz="1600" dirty="0"/>
            </a:br>
            <a:r>
              <a:rPr lang="pl-PL" sz="1600" dirty="0"/>
              <a:t>Sfera armilarna w centrum flagi </a:t>
            </a:r>
            <a:r>
              <a:rPr lang="pl-PL" sz="1600" dirty="0" smtClean="0"/>
              <a:t>- </a:t>
            </a:r>
            <a:r>
              <a:rPr lang="pl-PL" sz="1600" dirty="0"/>
              <a:t>dawny przyrząd astronomiczny na którym znajduje się herb. Symbolizuje on odkrycia archeologiczne i morskie </a:t>
            </a:r>
            <a:r>
              <a:rPr lang="pl-PL" sz="1600" dirty="0" smtClean="0"/>
              <a:t>podboje.</a:t>
            </a:r>
            <a:endParaRPr lang="pl-PL" sz="1600" dirty="0"/>
          </a:p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1552838"/>
            <a:ext cx="5276850" cy="352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Las eukaliptusowy</a:t>
            </a:r>
            <a:endParaRPr lang="pl-PL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02"/>
          <a:stretch/>
        </p:blipFill>
        <p:spPr bwMode="auto">
          <a:xfrm>
            <a:off x="1524000" y="1882775"/>
            <a:ext cx="6096000" cy="35066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89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Kasztany jadalne – surowe </a:t>
            </a:r>
            <a:br>
              <a:rPr lang="pl-PL" dirty="0" smtClean="0"/>
            </a:br>
            <a:r>
              <a:rPr lang="pl-PL" dirty="0" smtClean="0"/>
              <a:t>i pieczone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70944"/>
            <a:ext cx="4038600" cy="3028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2430000" cy="43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7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Ryby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6400000" cy="36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0768"/>
            <a:ext cx="2590052" cy="45259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23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Złota biżuteria – portugalskie pamiątki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34290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00" y="2060848"/>
            <a:ext cx="4800000" cy="36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9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1800" dirty="0" err="1" smtClean="0"/>
              <a:t>Azulejo</a:t>
            </a:r>
            <a:r>
              <a:rPr lang="pl-PL" sz="1800" dirty="0" smtClean="0"/>
              <a:t> – tradycja tworzenia ceramicznych kafelków przejęta od Arabów zamieszkujących tereny Portugalii w VIII – XIV wieku. Dziś są symbolem Portugalii i śladem wielowiekowego dziedzictwa kulturowego.</a:t>
            </a:r>
            <a:endParaRPr lang="pl-PL" sz="1800" dirty="0"/>
          </a:p>
        </p:txBody>
      </p:sp>
      <p:pic>
        <p:nvPicPr>
          <p:cNvPr id="4098" name="Picture 2" descr="C:\Users\erazmus\Desktop\POWER 2017\Foto Portugal\Barcelo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3074" name="Picture 2" descr="C:\Users\erazmus\Desktop\POWER 2017\Foto Portugal\Portugal tablet\20171116_162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484784"/>
            <a:ext cx="4800000" cy="360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l-PL" sz="2400" dirty="0" smtClean="0"/>
              <a:t>Oporto – wino z Porto. Prawdziwe wino z Porto produkuje się wyłącznie z winogron pochodzących ze szczepów uprawianych</a:t>
            </a:r>
            <a:br>
              <a:rPr lang="pl-PL" sz="2400" dirty="0" smtClean="0"/>
            </a:br>
            <a:r>
              <a:rPr lang="pl-PL" sz="2400" dirty="0" smtClean="0"/>
              <a:t> w dolinie rzeki </a:t>
            </a:r>
            <a:r>
              <a:rPr lang="pl-PL" sz="2400" dirty="0" err="1" smtClean="0"/>
              <a:t>Douro</a:t>
            </a:r>
            <a:r>
              <a:rPr lang="pl-PL" sz="2400" dirty="0" smtClean="0"/>
              <a:t>.</a:t>
            </a:r>
            <a:endParaRPr lang="pl-PL" sz="2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82775"/>
            <a:ext cx="6096000" cy="457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1357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dirty="0" err="1" smtClean="0"/>
              <a:t>Francuzeczka</a:t>
            </a:r>
            <a:r>
              <a:rPr lang="pl-PL" sz="2000" dirty="0" smtClean="0"/>
              <a:t> – kanapka </a:t>
            </a:r>
            <a:r>
              <a:rPr lang="pl-PL" sz="2000" dirty="0"/>
              <a:t>z Porto o bardzo bogatym wnętrzu: francuska kanapka jest obowiązkowym punktem kulinarnym zwiedzania Porto. Warto zaznaczyć, że potrawa trafiła do Portugali w latach 60.XX wieku z Francji. </a:t>
            </a:r>
          </a:p>
        </p:txBody>
      </p:sp>
      <p:pic>
        <p:nvPicPr>
          <p:cNvPr id="9218" name="Picture 2" descr="C:\Users\erazmus\Desktop\Portugalia foto\Portugalia\DSC0174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26450" r="7500" b="14110"/>
          <a:stretch/>
        </p:blipFill>
        <p:spPr bwMode="auto">
          <a:xfrm>
            <a:off x="2483768" y="2420888"/>
            <a:ext cx="4003964" cy="274320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9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312368"/>
          </a:xfrm>
        </p:spPr>
        <p:txBody>
          <a:bodyPr/>
          <a:lstStyle/>
          <a:p>
            <a:pPr algn="ctr"/>
            <a:r>
              <a:rPr lang="pl-PL" i="1" dirty="0" smtClean="0"/>
              <a:t>Dziękujemy za uwagę!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74495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4457650"/>
          </a:xfrm>
        </p:spPr>
        <p:txBody>
          <a:bodyPr>
            <a:normAutofit/>
          </a:bodyPr>
          <a:lstStyle/>
          <a:p>
            <a:pPr algn="ctr"/>
            <a:r>
              <a:rPr lang="pl-PL" sz="6600" dirty="0" smtClean="0"/>
              <a:t>Historia Portugalii</a:t>
            </a:r>
            <a:endParaRPr lang="pl-PL" sz="6600" dirty="0"/>
          </a:p>
        </p:txBody>
      </p:sp>
    </p:spTree>
    <p:extLst>
      <p:ext uri="{BB962C8B-B14F-4D97-AF65-F5344CB8AC3E}">
        <p14:creationId xmlns:p14="http://schemas.microsoft.com/office/powerpoint/2010/main" val="40870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Starożytność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pl-PL" dirty="0" smtClean="0"/>
              <a:t>Obecne tereny Portugalii zamieszkiwali Celtowie i ludy iberyjskie. W III w p.n.e. terytorium Portugalii znalazło się pod przewodnictwem Kartaginy a w kolejnym stuleciu stało się terenem rzymskim. Okupacja rzymska spowodowała rozwój cywilizacji, nastąpiła romanizacja ludności a w dalszym okresie chrystianizacja Portugalii.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197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Epoka germańska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409 rok - najazd Germanów. Większość kraju zajęli </a:t>
            </a:r>
            <a:r>
              <a:rPr lang="pl-PL" dirty="0" err="1" smtClean="0"/>
              <a:t>Swebowie</a:t>
            </a:r>
            <a:r>
              <a:rPr lang="pl-PL" dirty="0" smtClean="0"/>
              <a:t>, którzy utworzyli swoją stolicę w Bradze. Południową część Portugalii w 469 roku zajęli Wizygoci. </a:t>
            </a:r>
          </a:p>
          <a:p>
            <a:r>
              <a:rPr lang="pl-PL" dirty="0" smtClean="0"/>
              <a:t>W latach 711 – 718 </a:t>
            </a:r>
            <a:r>
              <a:rPr lang="pl-PL" dirty="0" err="1" smtClean="0"/>
              <a:t>Wizygotów</a:t>
            </a:r>
            <a:r>
              <a:rPr lang="pl-PL" dirty="0" smtClean="0"/>
              <a:t> pokonali Arabowie. </a:t>
            </a:r>
          </a:p>
          <a:p>
            <a:r>
              <a:rPr lang="pl-PL" dirty="0" smtClean="0"/>
              <a:t>Od VIII w. prowadzona była z północy półwyspu  chrześcijańska </a:t>
            </a:r>
            <a:r>
              <a:rPr lang="pl-PL" dirty="0" err="1" smtClean="0"/>
              <a:t>rekonkwista</a:t>
            </a:r>
            <a:r>
              <a:rPr lang="pl-PL" dirty="0" smtClean="0"/>
              <a:t>. W IX wieku objęła panowaniem chrześcijańskim rejony Porto i Coimbry. Do XIII w. trwała </a:t>
            </a:r>
            <a:r>
              <a:rPr lang="pl-PL" dirty="0" err="1" smtClean="0"/>
              <a:t>rekonkwista</a:t>
            </a:r>
            <a:r>
              <a:rPr lang="pl-PL" dirty="0" smtClean="0"/>
              <a:t> zachodniego brzegu półwyspu iberyjskiego.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356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Portugalia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/>
              <a:t>1097 rok - utworzenie hrabstwa </a:t>
            </a:r>
            <a:r>
              <a:rPr lang="pl-PL" sz="3600" dirty="0" err="1" smtClean="0"/>
              <a:t>Portucale</a:t>
            </a:r>
            <a:r>
              <a:rPr lang="pl-PL" sz="3600" dirty="0" smtClean="0"/>
              <a:t> z Porto jako ośrodkiem centralnym, </a:t>
            </a:r>
          </a:p>
          <a:p>
            <a:r>
              <a:rPr lang="pl-PL" sz="3600" dirty="0" smtClean="0"/>
              <a:t>XIII w.  - powstanie parlamentu stanowego - Kortezy, 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36191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Imperium kolonialne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4008" indent="0">
              <a:buNone/>
            </a:pPr>
            <a:r>
              <a:rPr lang="pl-PL" dirty="0"/>
              <a:t>W polityce kolonizacyjnej Portugalia kierowała się </a:t>
            </a:r>
            <a:r>
              <a:rPr lang="pl-PL" dirty="0" smtClean="0"/>
              <a:t>do </a:t>
            </a:r>
            <a:r>
              <a:rPr lang="pl-PL" dirty="0"/>
              <a:t>Afryki. Henryk Żeglarz zapoczątkował epokę odkryć geograficznych. </a:t>
            </a:r>
            <a:endParaRPr lang="pl-PL" dirty="0" smtClean="0"/>
          </a:p>
          <a:p>
            <a:r>
              <a:rPr lang="pl-PL" dirty="0" smtClean="0"/>
              <a:t>1498 rok - Portugalczycy </a:t>
            </a:r>
            <a:r>
              <a:rPr lang="pl-PL" dirty="0"/>
              <a:t>jako pierwsi dotarli do </a:t>
            </a:r>
            <a:r>
              <a:rPr lang="pl-PL" dirty="0" smtClean="0"/>
              <a:t>Indii,</a:t>
            </a:r>
          </a:p>
          <a:p>
            <a:r>
              <a:rPr lang="pl-PL" dirty="0" smtClean="0"/>
              <a:t>1500 rok- rozpoczęcie kolonizacji </a:t>
            </a:r>
            <a:r>
              <a:rPr lang="pl-PL" dirty="0"/>
              <a:t>Brazylii.  </a:t>
            </a:r>
          </a:p>
        </p:txBody>
      </p:sp>
    </p:spTree>
    <p:extLst>
      <p:ext uri="{BB962C8B-B14F-4D97-AF65-F5344CB8AC3E}">
        <p14:creationId xmlns:p14="http://schemas.microsoft.com/office/powerpoint/2010/main" val="310156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Republika Portugalii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1580 rok - Filip </a:t>
            </a:r>
            <a:r>
              <a:rPr lang="pl-PL" dirty="0"/>
              <a:t>II </a:t>
            </a:r>
            <a:r>
              <a:rPr lang="pl-PL" dirty="0" smtClean="0"/>
              <a:t>- Król </a:t>
            </a:r>
            <a:r>
              <a:rPr lang="pl-PL" dirty="0"/>
              <a:t>Hiszpanii narzucił </a:t>
            </a:r>
            <a:r>
              <a:rPr lang="pl-PL" dirty="0" smtClean="0"/>
              <a:t>Portugalii Unię Personalną, </a:t>
            </a:r>
          </a:p>
          <a:p>
            <a:r>
              <a:rPr lang="pl-PL" dirty="0" smtClean="0"/>
              <a:t>1640 rok - Portugalia </a:t>
            </a:r>
            <a:r>
              <a:rPr lang="pl-PL" dirty="0"/>
              <a:t>odzyskała </a:t>
            </a:r>
            <a:r>
              <a:rPr lang="pl-PL" dirty="0" smtClean="0"/>
              <a:t>niepodległość, </a:t>
            </a:r>
          </a:p>
          <a:p>
            <a:r>
              <a:rPr lang="pl-PL" dirty="0" smtClean="0"/>
              <a:t>1910 rok - obalenie monarchii </a:t>
            </a:r>
            <a:r>
              <a:rPr lang="pl-PL" dirty="0"/>
              <a:t>i </a:t>
            </a:r>
            <a:r>
              <a:rPr lang="pl-PL" dirty="0" smtClean="0"/>
              <a:t>proklamowanie republiki,</a:t>
            </a:r>
          </a:p>
          <a:p>
            <a:r>
              <a:rPr lang="pl-PL" dirty="0" smtClean="0"/>
              <a:t>1916 rok - Portugalia przystąpiła do I wojny światowej wspierając ententę. W 1926 r. miał miejsce wojskowy zamach stanu. W 1932 r. premierem został Salazar., który do 1968 r. sprawował władzę autorytarną.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5353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693</TotalTime>
  <Words>904</Words>
  <Application>Microsoft Office PowerPoint</Application>
  <PresentationFormat>Pokaz na ekranie (4:3)</PresentationFormat>
  <Paragraphs>62</Paragraphs>
  <Slides>37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Energetyczny</vt:lpstr>
      <vt:lpstr>Historia, kultura  i zabytki Portugalii</vt:lpstr>
      <vt:lpstr>Prezentacja programu PowerPoint</vt:lpstr>
      <vt:lpstr>Flaga Portugalii</vt:lpstr>
      <vt:lpstr>Historia Portugalii</vt:lpstr>
      <vt:lpstr>Starożytność</vt:lpstr>
      <vt:lpstr>Epoka germańska</vt:lpstr>
      <vt:lpstr>Portugalia</vt:lpstr>
      <vt:lpstr>Imperium kolonialne</vt:lpstr>
      <vt:lpstr>Republika Portugalii</vt:lpstr>
      <vt:lpstr>Portugalia</vt:lpstr>
      <vt:lpstr> Zabytki Portugalii</vt:lpstr>
      <vt:lpstr>UNESCO – lista światowego dziedzictwa</vt:lpstr>
      <vt:lpstr>Sanktuarium Bom Jesus do Monte w Bradze  </vt:lpstr>
      <vt:lpstr>Kościół Dobrego Jezusa z Góry  (Bom Jesus do Monte) </vt:lpstr>
      <vt:lpstr>Se (Katedra) w Bradze - najważniejszy zabytek Starego Miasta. Została wzniesiona w 1070 roku, po zakończeniu rekonkwisty. Początkowo romańska budowla,  w kolejnych latach została wzbogacona o elementy gotyckie, renesansowe i barokowe.</vt:lpstr>
      <vt:lpstr>Kapela dos Reis (Kaplica Królewska) </vt:lpstr>
      <vt:lpstr>Braga - jedno z najstarszych, chrześcijańskich miast w Portugalii </vt:lpstr>
      <vt:lpstr>Barcelos </vt:lpstr>
      <vt:lpstr>                                       Barcelos</vt:lpstr>
      <vt:lpstr>Prezentacja programu PowerPoint</vt:lpstr>
      <vt:lpstr>Prezentacja programu PowerPoint</vt:lpstr>
      <vt:lpstr>Barcelos słynie  z organizowanego  w każdy czwartek targu - Feira de Barcelos </vt:lpstr>
      <vt:lpstr>PORTO</vt:lpstr>
      <vt:lpstr>Od 1996 roku na liście UNESCO istnieje obszar obejmujący średniowieczną dzielnicę w obrębie XIV-wiecznego muru. Najważniejsze zabytki Porto to nabrzeże Cais da Ribeira i Ponte Dom Luís I z XIX wieku (dwupoziomowy most nad Douro)</vt:lpstr>
      <vt:lpstr>Porto – rzeka Douro</vt:lpstr>
      <vt:lpstr>Muzeum wina Porto Cruz</vt:lpstr>
      <vt:lpstr>Pamiątki z Portugalii – koguty z Barcelos</vt:lpstr>
      <vt:lpstr>Portugalia – kraj będący największym światowym producentem korka, surowca pochodzącego z kory dębu korkowego. Drzewo to jest nieodłącznym elementem krajobrazu południowej Portugalii. Pobiera się tylko zewnętrzną, obumarłą część kory, która w ciągu 10 lat ulega całkowitej regeneracji.</vt:lpstr>
      <vt:lpstr>Wyroby z korka</vt:lpstr>
      <vt:lpstr>Las eukaliptusowy</vt:lpstr>
      <vt:lpstr>Kasztany jadalne – surowe  i pieczone</vt:lpstr>
      <vt:lpstr>Ryby </vt:lpstr>
      <vt:lpstr>Złota biżuteria – portugalskie pamiątki</vt:lpstr>
      <vt:lpstr>Azulejo – tradycja tworzenia ceramicznych kafelków przejęta od Arabów zamieszkujących tereny Portugalii w VIII – XIV wieku. Dziś są symbolem Portugalii i śladem wielowiekowego dziedzictwa kulturowego.</vt:lpstr>
      <vt:lpstr>Oporto – wino z Porto. Prawdziwe wino z Porto produkuje się wyłącznie z winogron pochodzących ze szczepów uprawianych  w dolinie rzeki Douro.</vt:lpstr>
      <vt:lpstr>Francuzeczka – kanapka z Porto o bardzo bogatym wnętrzu: francuska kanapka jest obowiązkowym punktem kulinarnym zwiedzania Porto. Warto zaznaczyć, że potrawa trafiła do Portugali w latach 60.XX wieku z Francji. </vt:lpstr>
      <vt:lpstr>Dziękujemy za uwagę!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erazmus</dc:creator>
  <cp:lastModifiedBy>erazmus</cp:lastModifiedBy>
  <cp:revision>52</cp:revision>
  <dcterms:created xsi:type="dcterms:W3CDTF">2018-05-20T18:30:44Z</dcterms:created>
  <dcterms:modified xsi:type="dcterms:W3CDTF">2018-06-08T09:02:57Z</dcterms:modified>
</cp:coreProperties>
</file>