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202" y="-8467"/>
            <a:ext cx="12192207" cy="6866467"/>
            <a:chOff x="-202" y="-8467"/>
            <a:chExt cx="12192207" cy="6866467"/>
          </a:xfrm>
        </p:grpSpPr>
        <p:cxnSp>
          <p:nvCxnSpPr>
            <p:cNvPr id="3" name="Straight Connector 31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Isosceles Triangle 26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Isosceles Triangle 30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Isosceles Triangle 18"/>
            <p:cNvSpPr/>
            <p:nvPr/>
          </p:nvSpPr>
          <p:spPr>
            <a:xfrm rot="10799991">
              <a:off x="-202" y="0"/>
              <a:ext cx="842592" cy="5666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/>
          <a:lstStyle>
            <a:lvl1pPr algn="r">
              <a:defRPr sz="5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D63364-B0D3-4547-8EAE-17B723EFB587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4754EB-6E1D-454F-9DF5-0AD325FC92C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8FCB34-2506-4D1A-ABD5-A4A64D411FFD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E48329-6890-4941-A4E0-575FA21CDA0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/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544DD9-EC4D-4F6F-9C1D-DAC9AF7F4AC3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1AB32D-2C9B-4C66-A694-411E2FCA2F7A}" type="slidenum">
              <a:rPr/>
              <a:pPr lvl="0"/>
              <a:t>‹#›</a:t>
            </a:fld>
            <a:endParaRPr lang="en-US"/>
          </a:p>
        </p:txBody>
      </p:sp>
      <p:sp>
        <p:nvSpPr>
          <p:cNvPr id="8" name="TextBox 19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1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  <a:endParaRPr lang="en-US" sz="1800" b="0" i="0" u="none" strike="noStrike" kern="1200" cap="none" spc="0" baseline="0">
              <a:solidFill>
                <a:srgbClr val="C0E474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1FB3D1-DF3C-4885-B4A0-1D5617280C77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ED9C7A-5088-4629-9AD5-562DF5D0D4C5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/>
          <a:lstStyle>
            <a:lvl1pPr marL="0" indent="0">
              <a:buNone/>
              <a:defRPr sz="24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C3502C-3977-4C68-9891-2AFD6DA790D1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1B6CF7-EE01-4E79-8572-CAE18A2948D7}" type="slidenum">
              <a:rPr/>
              <a:pPr lvl="0"/>
              <a:t>‹#›</a:t>
            </a:fld>
            <a:endParaRPr lang="en-US"/>
          </a:p>
        </p:txBody>
      </p:sp>
      <p:sp>
        <p:nvSpPr>
          <p:cNvPr id="8" name="TextBox 23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/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CD7D0D-619D-4D87-BDB6-FD116A08EFB5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006FE7-40D1-457F-866C-D0A9E77CB67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D87C01-0557-4DDE-9C71-9BFB7BF06C9D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FE306E-0E80-49E2-80B2-0E9D927480A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1C5149-3DCE-49A3-9142-EFC6E9B9A5E4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F0E6BD-3865-48A5-8C5F-E765127424C7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8DD482-BCEE-499C-AC94-5D05923F5F64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1AB3DD-0FA0-4E11-B752-96B07674825A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6354C3-1E82-442A-8738-7451BA8C63A1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2396C2-8863-4C6C-859B-8EED89ADC52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7EF387-CDB9-4D6E-BA87-97B9F0A133E3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317AC7-13AE-42EA-8E5D-88F9DC4FD236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/>
          <a:lstStyle>
            <a:lvl1pPr marL="0" indent="0">
              <a:buNone/>
              <a:defRPr sz="24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/>
          <a:lstStyle>
            <a:lvl1pPr marL="0" indent="0">
              <a:buNone/>
              <a:defRPr sz="24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969458-F879-4C73-B292-EDC118971281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83B9E-B50F-447F-9103-419AB63D4E5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A0711C-80D5-4357-839C-95E99C369D29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89566D-6F7C-40A7-9FFB-2319AED76CE6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D11982-CC32-4F70-9297-8BDE47AD7AF1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EF926F-312C-422D-8739-DD69BACDF88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23C658-6771-4363-95F8-6C682CE0D43F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9F5E68-071B-4A40-AE71-2ED29D8EF97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31A041-3C0A-4AEF-8DAA-BD72A00A4160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20E5F8-5D80-4C32-A45D-40ACEC257961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Isosceles Triangle 23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Isosceles Triangle 27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Isosceles Triangle 28"/>
            <p:cNvSpPr/>
            <p:nvPr/>
          </p:nvSpPr>
          <p:spPr>
            <a:xfrm>
              <a:off x="0" y="4013201"/>
              <a:ext cx="448732" cy="2844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360"/>
                <a:gd name="f8" fmla="+- 0 0 -270"/>
                <a:gd name="f9" fmla="+- 0 0 -180"/>
                <a:gd name="f10" fmla="+- 0 0 -90"/>
                <a:gd name="f11" fmla="abs f3"/>
                <a:gd name="f12" fmla="abs f4"/>
                <a:gd name="f13" fmla="abs f5"/>
                <a:gd name="f14" fmla="*/ f7 f0 1"/>
                <a:gd name="f15" fmla="*/ f8 f0 1"/>
                <a:gd name="f16" fmla="*/ f9 f0 1"/>
                <a:gd name="f17" fmla="*/ f10 f0 1"/>
                <a:gd name="f18" fmla="?: f11 f3 1"/>
                <a:gd name="f19" fmla="?: f12 f4 1"/>
                <a:gd name="f20" fmla="?: f13 f5 1"/>
                <a:gd name="f21" fmla="*/ f14 1 f2"/>
                <a:gd name="f22" fmla="*/ f15 1 f2"/>
                <a:gd name="f23" fmla="*/ f16 1 f2"/>
                <a:gd name="f24" fmla="*/ f17 1 f2"/>
                <a:gd name="f25" fmla="*/ f18 1 21600"/>
                <a:gd name="f26" fmla="*/ f19 1 21600"/>
                <a:gd name="f27" fmla="*/ 21600 f18 1"/>
                <a:gd name="f28" fmla="*/ 21600 f19 1"/>
                <a:gd name="f29" fmla="+- f21 0 f1"/>
                <a:gd name="f30" fmla="+- f22 0 f1"/>
                <a:gd name="f31" fmla="+- f23 0 f1"/>
                <a:gd name="f32" fmla="+- f24 0 f1"/>
                <a:gd name="f33" fmla="min f26 f25"/>
                <a:gd name="f34" fmla="*/ f27 1 f20"/>
                <a:gd name="f35" fmla="*/ f28 1 f20"/>
                <a:gd name="f36" fmla="val f34"/>
                <a:gd name="f37" fmla="val f35"/>
                <a:gd name="f38" fmla="*/ f6 f33 1"/>
                <a:gd name="f39" fmla="+- f37 0 f6"/>
                <a:gd name="f40" fmla="+- f36 0 f6"/>
                <a:gd name="f41" fmla="*/ f37 f33 1"/>
                <a:gd name="f42" fmla="*/ f36 f33 1"/>
                <a:gd name="f43" fmla="*/ f39 1 2"/>
                <a:gd name="f44" fmla="*/ f40 1 2"/>
                <a:gd name="f45" fmla="*/ f40 f6 1"/>
                <a:gd name="f46" fmla="+- f6 f43 0"/>
                <a:gd name="f47" fmla="*/ f45 1 200000"/>
                <a:gd name="f48" fmla="*/ f45 1 100000"/>
                <a:gd name="f49" fmla="+- f47 f44 0"/>
                <a:gd name="f50" fmla="*/ f47 f33 1"/>
                <a:gd name="f51" fmla="*/ f46 f33 1"/>
                <a:gd name="f52" fmla="*/ f48 f33 1"/>
                <a:gd name="f53" fmla="*/ f49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2" y="f38"/>
                </a:cxn>
                <a:cxn ang="f30">
                  <a:pos x="f50" y="f51"/>
                </a:cxn>
                <a:cxn ang="f31">
                  <a:pos x="f38" y="f41"/>
                </a:cxn>
                <a:cxn ang="f31">
                  <a:pos x="f52" y="f41"/>
                </a:cxn>
                <a:cxn ang="f31">
                  <a:pos x="f42" y="f41"/>
                </a:cxn>
                <a:cxn ang="f32">
                  <a:pos x="f53" y="f51"/>
                </a:cxn>
              </a:cxnLst>
              <a:rect l="f50" t="f51" r="f53" b="f41"/>
              <a:pathLst>
                <a:path>
                  <a:moveTo>
                    <a:pt x="f38" y="f41"/>
                  </a:moveTo>
                  <a:lnTo>
                    <a:pt x="f52" y="f38"/>
                  </a:lnTo>
                  <a:lnTo>
                    <a:pt x="f42" y="f4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08469B43-BC55-4D1F-833F-6A00CB5C591A}" type="datetime1">
              <a:rPr lang="en-US"/>
              <a:pPr lvl="0"/>
              <a:t>9/16/2017</a:t>
            </a:fld>
            <a:endParaRPr lang="en-US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US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61A035C8-C611-41F9-B90F-23F3387D7915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/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pl-PL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pl-PL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pl-PL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pl-PL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pl-PL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0" descr="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90534" y="443191"/>
            <a:ext cx="1140357" cy="1140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7055" y="338300"/>
            <a:ext cx="2712851" cy="12452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ytuł 10"/>
          <p:cNvSpPr txBox="1">
            <a:spLocks noGrp="1"/>
          </p:cNvSpPr>
          <p:nvPr>
            <p:ph type="ctrTitle"/>
          </p:nvPr>
        </p:nvSpPr>
        <p:spPr>
          <a:xfrm>
            <a:off x="1507068" y="1744720"/>
            <a:ext cx="7766931" cy="1345320"/>
          </a:xfrm>
        </p:spPr>
        <p:txBody>
          <a:bodyPr anchorCtr="1"/>
          <a:lstStyle/>
          <a:p>
            <a:pPr lvl="0" algn="ctr"/>
            <a:r>
              <a:rPr lang="pl-PL" sz="2000" b="1">
                <a:solidFill>
                  <a:srgbClr val="FF0000"/>
                </a:solidFill>
                <a:latin typeface="Calibri Light" pitchFamily="34"/>
              </a:rPr>
              <a:t>Projekt p.t.: „Mobilność i doświadczenie kluczem do sukcesu </a:t>
            </a:r>
            <a:br>
              <a:rPr lang="pl-PL" sz="2000" b="1">
                <a:solidFill>
                  <a:srgbClr val="FF0000"/>
                </a:solidFill>
                <a:latin typeface="Calibri Light" pitchFamily="34"/>
              </a:rPr>
            </a:br>
            <a:r>
              <a:rPr lang="pl-PL" sz="2000" b="1">
                <a:solidFill>
                  <a:srgbClr val="FF0000"/>
                </a:solidFill>
                <a:latin typeface="Calibri Light" pitchFamily="34"/>
              </a:rPr>
              <a:t>na europejskim rynku pracy” - realizowany przez Zespół Szkół Ponadgimnazjalnych nr 2 w Końskich im.  Antoniego Piwowarczyka</a:t>
            </a:r>
            <a:br>
              <a:rPr lang="pl-PL" sz="2000" b="1">
                <a:solidFill>
                  <a:srgbClr val="FF0000"/>
                </a:solidFill>
                <a:latin typeface="Calibri Light" pitchFamily="34"/>
              </a:rPr>
            </a:br>
            <a:r>
              <a:rPr lang="pl-PL" sz="2000" b="1">
                <a:solidFill>
                  <a:srgbClr val="FF0000"/>
                </a:solidFill>
                <a:latin typeface="Calibri Light" pitchFamily="34"/>
              </a:rPr>
              <a:t>Nr projektu: 2017-1-PL01-KA102-035923</a:t>
            </a:r>
          </a:p>
        </p:txBody>
      </p:sp>
      <p:sp>
        <p:nvSpPr>
          <p:cNvPr id="5" name="Podtytuł 11"/>
          <p:cNvSpPr txBox="1">
            <a:spLocks noGrp="1"/>
          </p:cNvSpPr>
          <p:nvPr>
            <p:ph type="subTitle" idx="1"/>
          </p:nvPr>
        </p:nvSpPr>
        <p:spPr>
          <a:xfrm>
            <a:off x="747055" y="3388345"/>
            <a:ext cx="9021351" cy="1790148"/>
          </a:xfrm>
        </p:spPr>
        <p:txBody>
          <a:bodyPr/>
          <a:lstStyle/>
          <a:p>
            <a:pPr lvl="0" algn="just"/>
            <a:r>
              <a:rPr lang="pl-PL" sz="2400">
                <a:solidFill>
                  <a:srgbClr val="000000"/>
                </a:solidFill>
                <a:latin typeface="Calibri"/>
              </a:rPr>
              <a:t>Projekt „Ponadnarodowa mobilność uczniów i absolwentów oraz kadry kształcenia zawodowego”. Program Operacyjny Wiedza Edukacja Rozwój 2014 - 2020 współfinansowany z Europejskiego Funduszu Społecznego. </a:t>
            </a:r>
          </a:p>
          <a:p>
            <a:pPr lvl="0" algn="just"/>
            <a:r>
              <a:rPr lang="pl-PL" sz="2400">
                <a:solidFill>
                  <a:srgbClr val="000000"/>
                </a:solidFill>
                <a:latin typeface="Calibri"/>
              </a:rPr>
              <a:t>Projekt p.t.: „Mobilność i doświadczenie kluczem do sukcesu </a:t>
            </a:r>
            <a:br>
              <a:rPr lang="pl-PL" sz="2400">
                <a:solidFill>
                  <a:srgbClr val="000000"/>
                </a:solidFill>
                <a:latin typeface="Calibri"/>
              </a:rPr>
            </a:br>
            <a:r>
              <a:rPr lang="pl-PL" sz="2400">
                <a:solidFill>
                  <a:srgbClr val="000000"/>
                </a:solidFill>
                <a:latin typeface="Calibri"/>
              </a:rPr>
              <a:t>na europejskim rynku pracy”  jest dofinansowany ze środków POWER i realizowany na zasadach programu Erasmus+.</a:t>
            </a:r>
          </a:p>
        </p:txBody>
      </p:sp>
      <p:pic>
        <p:nvPicPr>
          <p:cNvPr id="6" name="Obraz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03702" y="251121"/>
            <a:ext cx="3816074" cy="1065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68005" y="1746458"/>
            <a:ext cx="10948614" cy="4294900"/>
          </a:xfrm>
        </p:spPr>
        <p:txBody>
          <a:bodyPr/>
          <a:lstStyle/>
          <a:p>
            <a:pPr marL="0" lvl="0" indent="0" algn="just">
              <a:buNone/>
            </a:pPr>
            <a:endParaRPr lang="pl-PL" sz="240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endParaRPr lang="pl-PL" sz="2400" u="sng">
              <a:solidFill>
                <a:srgbClr val="FF0000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-Poprawa lub nabycie umiejętności komunikacyjnych w zakresie j. angielskiego i portugalskiego,</a:t>
            </a:r>
          </a:p>
          <a:p>
            <a:pPr marL="0" lvl="0" indent="0" algn="just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-Nabycie umiejętności w zakresie angielskiego słownictwa zawodowego,</a:t>
            </a:r>
          </a:p>
          <a:p>
            <a:pPr marL="0" lvl="0" indent="0" algn="just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-Nabycie wiedzy dot. portugalskiej kultury, gospodarki,  kuchni,</a:t>
            </a:r>
          </a:p>
          <a:p>
            <a:pPr marL="0" lvl="0" indent="0" algn="just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-Zwiększenie motywacji młodzieży do kształcenia się w wybranym zawodzie,</a:t>
            </a:r>
          </a:p>
          <a:p>
            <a:pPr marL="0" lvl="0" indent="0" algn="just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-Zwiększenie szans na znalezienie zatrudnienia w kraju  i za granicą.</a:t>
            </a:r>
          </a:p>
          <a:p>
            <a:pPr marL="0" lvl="0" indent="0" algn="just">
              <a:buNone/>
            </a:pPr>
            <a:endParaRPr lang="pl-PL" sz="2400">
              <a:solidFill>
                <a:srgbClr val="000000"/>
              </a:solidFill>
              <a:latin typeface="Calibri"/>
            </a:endParaRPr>
          </a:p>
          <a:p>
            <a:pPr marL="0" lvl="0" indent="0">
              <a:buNone/>
            </a:pPr>
            <a:endParaRPr lang="pl-PL"/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8643" y="379411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263926" y="455389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10985930" cy="3880768"/>
          </a:xfrm>
        </p:spPr>
        <p:txBody>
          <a:bodyPr/>
          <a:lstStyle/>
          <a:p>
            <a:pPr marL="0" lvl="0" indent="0" algn="just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-Nawiązanie kontaktów z portugalskimi instytucjami działającymi w zakresie kształcenia zawodowego,</a:t>
            </a:r>
          </a:p>
          <a:p>
            <a:pPr marL="0" lvl="0" indent="0" algn="just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-Kontakt uczniów </a:t>
            </a: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Branżowej Szkoły I Stopnia </a:t>
            </a:r>
            <a:r>
              <a:rPr lang="pl-PL" sz="2400">
                <a:solidFill>
                  <a:srgbClr val="000000"/>
                </a:solidFill>
                <a:latin typeface="Calibri"/>
              </a:rPr>
              <a:t>z rówieśnikami z innych krajów,</a:t>
            </a:r>
          </a:p>
          <a:p>
            <a:pPr marL="0" lvl="0" indent="0" algn="just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-Zastosowanie systemu ECVET, dokumentów Europass: Mobilność, Paszport Językowy oraz zaświadczeń wewnętrznych potwierdzających udział w zajęciach pedagogicznych, kulturowych oraz językowych,</a:t>
            </a:r>
          </a:p>
          <a:p>
            <a:pPr marL="0" lvl="0" indent="0" algn="just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-Rozwijanie umiejętności pracy w grupie, rozwiązywania konfliktów i kreatywności oraz radzenia sobie w sytuacjach stresowych,</a:t>
            </a:r>
          </a:p>
          <a:p>
            <a:pPr marL="0" lvl="0" indent="0" algn="just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-Poprawa wizerunku szkoły w środowisku lokalnym.</a:t>
            </a:r>
          </a:p>
          <a:p>
            <a:pPr lvl="0">
              <a:lnSpc>
                <a:spcPct val="90000"/>
              </a:lnSpc>
            </a:pPr>
            <a:endParaRPr lang="pl-PL"/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5455" y="591022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277989" y="501210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826617" y="1250304"/>
            <a:ext cx="10771330" cy="5523716"/>
          </a:xfrm>
        </p:spPr>
        <p:txBody>
          <a:bodyPr/>
          <a:lstStyle/>
          <a:p>
            <a:pPr marL="0" lvl="0" indent="0" algn="ctr">
              <a:buNone/>
            </a:pPr>
            <a:endParaRPr lang="pl-PL" sz="3200" b="1" i="1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marL="0" lvl="0" indent="0" algn="ctr">
              <a:buNone/>
            </a:pPr>
            <a:r>
              <a:rPr lang="pl-PL" sz="3200" b="1" i="1">
                <a:solidFill>
                  <a:srgbClr val="000000"/>
                </a:solidFill>
                <a:latin typeface="Calibri"/>
                <a:cs typeface="Times New Roman" pitchFamily="18"/>
              </a:rPr>
              <a:t>REZULTATY TWARDE:</a:t>
            </a:r>
            <a:endParaRPr lang="pl-PL" sz="2400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lvl="0" algn="just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 Certyfikaty Europass Mobilność - potwierdzające zdobyte umiejętności i wiedzę w Portugalii w ramach odbycia staży zawodowych,</a:t>
            </a:r>
          </a:p>
          <a:p>
            <a:pPr lvl="0" algn="just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Ceryfikaty Europass Paszport Językowy,</a:t>
            </a:r>
          </a:p>
          <a:p>
            <a:pPr lvl="0" algn="just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Zaświadczenia wydane przez Zespół Szkół Ponadgimnazjalnych Nr 2   potwierdzające udział w: 20h zajęć dla każdej z grup zawodowych z zakresu języka angielskiego zawodowego, 5h zajęć kulturowych, 5h zajęć pedagogicznych oraz</a:t>
            </a:r>
            <a:r>
              <a:rPr lang="pl-PL" sz="2400">
                <a:solidFill>
                  <a:srgbClr val="000000"/>
                </a:solidFill>
                <a:latin typeface="Calibri"/>
              </a:rPr>
              <a:t> 5 h zajęć z języka portugalskiego w ramach przygotowania do wyjazdu,</a:t>
            </a:r>
            <a:endParaRPr lang="pl-PL" sz="2400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lvl="0" algn="just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Certyfikaty podpisane przez opiekuna staży zawodowych z indywidualną opinią,</a:t>
            </a:r>
          </a:p>
          <a:p>
            <a:pPr marL="0" lvl="0" indent="0" algn="just">
              <a:buNone/>
            </a:pPr>
            <a:endParaRPr lang="pl-PL" sz="2400" u="sng">
              <a:solidFill>
                <a:srgbClr val="FF0000"/>
              </a:solidFill>
              <a:latin typeface="Calibri"/>
              <a:cs typeface="Times New Roman" pitchFamily="18"/>
            </a:endParaRPr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8643" y="379411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334262" y="305583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77332" y="2138287"/>
            <a:ext cx="10304803" cy="3903070"/>
          </a:xfrm>
        </p:spPr>
        <p:txBody>
          <a:bodyPr/>
          <a:lstStyle/>
          <a:p>
            <a:pPr marL="0" lvl="0" indent="0">
              <a:buNone/>
            </a:pPr>
            <a:endParaRPr lang="pl-PL" sz="2400" u="sng">
              <a:solidFill>
                <a:srgbClr val="FF0000"/>
              </a:solidFill>
              <a:latin typeface="Calibri"/>
              <a:cs typeface="Times New Roman" pitchFamily="18"/>
            </a:endParaRP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Mini książka kucharska - kuchnia portugalska, </a:t>
            </a: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Film instruktażowy nt. wykonania fryzury awangardowej, </a:t>
            </a: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Prezentacja multimedialna nt. sposobu naprawy silnika samochodowego,</a:t>
            </a: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Prezentacje multimedialne dot. kultury i historii Portugalii.</a:t>
            </a:r>
          </a:p>
          <a:p>
            <a:pPr lvl="0">
              <a:buFont typeface="Wingdings" pitchFamily="2"/>
              <a:buChar char="ü"/>
            </a:pPr>
            <a:endParaRPr lang="pl-PL" sz="2400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lvl="0"/>
            <a:endParaRPr lang="pl-PL"/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8643" y="379411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259555" y="501210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10594046" cy="3880768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3200" b="1" i="1">
                <a:solidFill>
                  <a:srgbClr val="000000"/>
                </a:solidFill>
              </a:rPr>
              <a:t>Rezultaty miękkie:</a:t>
            </a:r>
          </a:p>
          <a:p>
            <a:pPr lvl="0" algn="just"/>
            <a:r>
              <a:rPr lang="pl-PL" sz="2400">
                <a:solidFill>
                  <a:srgbClr val="000000"/>
                </a:solidFill>
                <a:latin typeface="Calibri"/>
              </a:rPr>
              <a:t>poszerzenie wiedzy i praktycznych umiejętności zawodowych przez uczniów niezbędnych dla </a:t>
            </a: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Branżowej Szkoły I Stopnia </a:t>
            </a:r>
            <a:r>
              <a:rPr lang="pl-PL" sz="2400">
                <a:solidFill>
                  <a:srgbClr val="000000"/>
                </a:solidFill>
                <a:latin typeface="Calibri"/>
              </a:rPr>
              <a:t>w zawodach kucharz, fryzjer i mechanik pojazdów samochodowych pracujących w nowoczesnych firmach,</a:t>
            </a:r>
          </a:p>
          <a:p>
            <a:pPr lvl="0" algn="just"/>
            <a:r>
              <a:rPr lang="pl-PL" sz="2400">
                <a:solidFill>
                  <a:srgbClr val="000000"/>
                </a:solidFill>
                <a:latin typeface="Calibri"/>
              </a:rPr>
              <a:t> uczestnictwo uczniów w formie oceniania ECVET,</a:t>
            </a:r>
          </a:p>
          <a:p>
            <a:pPr lvl="0" algn="just"/>
            <a:r>
              <a:rPr lang="pl-PL" sz="2400">
                <a:solidFill>
                  <a:srgbClr val="000000"/>
                </a:solidFill>
                <a:latin typeface="Calibri"/>
              </a:rPr>
              <a:t>rozwinięcie przez uczniów umiejętności językowych w zakresie języka angielskiego ze specjalnym uwzględnieniem języka branżowego,</a:t>
            </a:r>
          </a:p>
          <a:p>
            <a:pPr lvl="0" algn="just"/>
            <a:r>
              <a:rPr lang="pl-PL" sz="2400">
                <a:solidFill>
                  <a:srgbClr val="000000"/>
                </a:solidFill>
                <a:latin typeface="Calibri"/>
              </a:rPr>
              <a:t> poznanie podstaw języka portugalskiego przez stażystów,</a:t>
            </a:r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8643" y="379411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292062" y="501210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11402659" cy="3880768"/>
          </a:xfrm>
        </p:spPr>
        <p:txBody>
          <a:bodyPr/>
          <a:lstStyle/>
          <a:p>
            <a:pPr lvl="0" algn="just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efektywniejsze przygotowanie uczniów do egzaminu potwierdzającego kwalifikacje w zawodzie,</a:t>
            </a:r>
          </a:p>
          <a:p>
            <a:pPr lvl="0" algn="just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 podwyższenie samooceny i motywacji uczniów do dalszej nauki w wybranym zawodzie,</a:t>
            </a:r>
          </a:p>
          <a:p>
            <a:pPr lvl="0" algn="just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 poszerzenie wiedzy uczestników w zakresie portugalskiej kultury, obyczajów, historii i gospodarki,</a:t>
            </a:r>
          </a:p>
          <a:p>
            <a:pPr lvl="0" algn="just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zdobycie przez stażystów nowych doświadczeń zawodowych za granicą,</a:t>
            </a:r>
          </a:p>
          <a:p>
            <a:pPr lvl="0" algn="just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 poszerzenie świadomości w obszarze korzyści wynikających z edukacji pozaszkolnej.</a:t>
            </a:r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63917" y="680834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390534" y="443191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893396" y="2118390"/>
            <a:ext cx="8596667" cy="3880768"/>
          </a:xfrm>
        </p:spPr>
        <p:txBody>
          <a:bodyPr/>
          <a:lstStyle/>
          <a:p>
            <a:pPr marL="0" lvl="0" indent="0" algn="ctr">
              <a:buNone/>
            </a:pPr>
            <a:endParaRPr lang="pl-PL" sz="3200" b="1">
              <a:latin typeface="Calibri"/>
            </a:endParaRPr>
          </a:p>
          <a:p>
            <a:pPr marL="0" lvl="0" indent="0" algn="ctr">
              <a:buNone/>
            </a:pPr>
            <a:r>
              <a:rPr lang="pl-PL" sz="3200" b="1">
                <a:solidFill>
                  <a:srgbClr val="000000"/>
                </a:solidFill>
                <a:latin typeface="Calibri"/>
              </a:rPr>
              <a:t>Wartość projektu</a:t>
            </a:r>
          </a:p>
          <a:p>
            <a:pPr marL="0" lvl="0" indent="0" algn="ctr">
              <a:buNone/>
            </a:pPr>
            <a:r>
              <a:rPr lang="pl-PL" sz="3200" b="1">
                <a:solidFill>
                  <a:srgbClr val="000000"/>
                </a:solidFill>
                <a:latin typeface="Calibri"/>
              </a:rPr>
              <a:t>Całkowita kwota dofinansowania projektu to:</a:t>
            </a:r>
          </a:p>
          <a:p>
            <a:pPr lvl="0" algn="ctr"/>
            <a:endParaRPr lang="pl-PL" sz="3200" b="1">
              <a:solidFill>
                <a:srgbClr val="000000"/>
              </a:solidFill>
              <a:latin typeface="Calibri"/>
            </a:endParaRPr>
          </a:p>
          <a:p>
            <a:pPr marL="0" lvl="0" indent="0" algn="ctr">
              <a:buNone/>
            </a:pPr>
            <a:r>
              <a:rPr lang="pl-PL" sz="4400" b="1" i="1">
                <a:solidFill>
                  <a:srgbClr val="000000"/>
                </a:solidFill>
                <a:latin typeface="Calibri"/>
              </a:rPr>
              <a:t>28 768,00 Euro</a:t>
            </a:r>
            <a:endParaRPr lang="pl-PL" sz="4400" b="1">
              <a:solidFill>
                <a:srgbClr val="000000"/>
              </a:solidFill>
              <a:latin typeface="Calibri"/>
            </a:endParaRPr>
          </a:p>
          <a:p>
            <a:pPr marL="0" lvl="0" indent="0" algn="ctr">
              <a:buNone/>
            </a:pPr>
            <a:r>
              <a:rPr lang="pl-PL" sz="4400" b="1" i="1">
                <a:solidFill>
                  <a:srgbClr val="000000"/>
                </a:solidFill>
                <a:latin typeface="Calibri"/>
              </a:rPr>
              <a:t>123 889,39 PLN</a:t>
            </a:r>
            <a:endParaRPr lang="pl-PL" sz="4400" b="1">
              <a:solidFill>
                <a:srgbClr val="000000"/>
              </a:solidFill>
              <a:latin typeface="Calibri"/>
            </a:endParaRPr>
          </a:p>
          <a:p>
            <a:pPr marL="0" lvl="0" indent="0">
              <a:buNone/>
            </a:pPr>
            <a:r>
              <a:rPr lang="pl-PL"/>
              <a:t/>
            </a:r>
            <a:br>
              <a:rPr lang="pl-PL"/>
            </a:br>
            <a:r>
              <a:rPr lang="pl-PL"/>
              <a:t/>
            </a:r>
            <a:br>
              <a:rPr lang="pl-PL"/>
            </a:br>
            <a:endParaRPr lang="pl-PL"/>
          </a:p>
          <a:p>
            <a:pPr lvl="0"/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332" y="609603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191734" y="609603"/>
            <a:ext cx="1140357" cy="1140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10701" y="609603"/>
            <a:ext cx="3816074" cy="1065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/>
            <a:endParaRPr lang="pl-PL" sz="4000">
              <a:latin typeface="Calibri"/>
            </a:endParaRPr>
          </a:p>
          <a:p>
            <a:pPr lvl="0" algn="ctr"/>
            <a:endParaRPr lang="pl-PL" sz="4000">
              <a:latin typeface="Calibri"/>
            </a:endParaRPr>
          </a:p>
          <a:p>
            <a:pPr marL="0" lvl="0" indent="0" algn="ctr">
              <a:buNone/>
            </a:pPr>
            <a:r>
              <a:rPr lang="pl-PL" sz="4000" b="1">
                <a:solidFill>
                  <a:srgbClr val="000000"/>
                </a:solidFill>
                <a:latin typeface="Calibri"/>
              </a:rPr>
              <a:t>Dziękujemy za uwagę !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332" y="609603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621551" y="699817"/>
            <a:ext cx="1140357" cy="1140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10701" y="609603"/>
            <a:ext cx="3816074" cy="1065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77332" y="1996967"/>
            <a:ext cx="11430585" cy="4044400"/>
          </a:xfrm>
        </p:spPr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Projekt: „Mobilność i doświadczenie kluczem do sukcesu na europejskim rynku pracy”</a:t>
            </a:r>
          </a:p>
          <a:p>
            <a:pPr lvl="0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Okres realizacji:  01.08.2017- 31.07.2018</a:t>
            </a:r>
          </a:p>
          <a:p>
            <a:pPr lvl="0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Uczestnicy projektu:</a:t>
            </a:r>
          </a:p>
          <a:p>
            <a:pPr lvl="0">
              <a:lnSpc>
                <a:spcPct val="90000"/>
              </a:lnSpc>
              <a:buFont typeface="Wingdings" pitchFamily="2"/>
              <a:buChar char="v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16 uczniów  klas II i III Branżowej Szkoły I Stopnia nr 2 im. A. Piwowarczyka w zawodach: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 kucharz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fryzjer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mechanik pojazdów samochodowych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endParaRPr lang="pl-PL"/>
          </a:p>
        </p:txBody>
      </p:sp>
      <p:pic>
        <p:nvPicPr>
          <p:cNvPr id="3" name="Obraz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2617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967" y="379018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252267" y="580442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518711" y="811758"/>
            <a:ext cx="11031193" cy="5747836"/>
          </a:xfrm>
        </p:spPr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endParaRPr lang="pl-PL" sz="3200" i="1">
              <a:solidFill>
                <a:srgbClr val="000000"/>
              </a:solidFill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pl-PL" sz="3200">
                <a:solidFill>
                  <a:srgbClr val="000000"/>
                </a:solidFill>
              </a:rPr>
              <a:t>               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3200">
                <a:solidFill>
                  <a:srgbClr val="000000"/>
                </a:solidFill>
              </a:rPr>
              <a:t>						 </a:t>
            </a:r>
            <a:r>
              <a:rPr lang="pl-PL" sz="2400">
                <a:solidFill>
                  <a:srgbClr val="000000"/>
                </a:solidFill>
                <a:latin typeface="Calibri"/>
              </a:rPr>
              <a:t>Zespół zarządzający projektem:</a:t>
            </a:r>
          </a:p>
          <a:p>
            <a:pPr marL="0" lvl="0" indent="0">
              <a:lnSpc>
                <a:spcPct val="90000"/>
              </a:lnSpc>
              <a:buNone/>
            </a:pPr>
            <a:endParaRPr lang="pl-PL" sz="2400">
              <a:solidFill>
                <a:srgbClr val="000000"/>
              </a:solidFill>
              <a:latin typeface="Calibri"/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Dyrektor szkoły – Jan Rybiński</a:t>
            </a:r>
          </a:p>
          <a:p>
            <a:pPr lvl="0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Koordynator projektu – Katarzyna Rybińska  </a:t>
            </a:r>
          </a:p>
          <a:p>
            <a:pPr lvl="0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Pracownik ds. rekrutacji i promocji- Ewa Młodawska</a:t>
            </a:r>
          </a:p>
          <a:p>
            <a:pPr lvl="0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Pracownik ds. monitoringu i ewaluacji – Dominika Szymanek</a:t>
            </a:r>
          </a:p>
          <a:p>
            <a:pPr lvl="0">
              <a:lnSpc>
                <a:spcPct val="9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Pracownik ds. obsługi kadrowo-finansowej – Janina Jeżewska</a:t>
            </a:r>
          </a:p>
          <a:p>
            <a:pPr lvl="0">
              <a:lnSpc>
                <a:spcPct val="90000"/>
              </a:lnSpc>
            </a:pPr>
            <a:endParaRPr lang="pl-PL" sz="2400" i="1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</a:pPr>
            <a:endParaRPr lang="pl-PL"/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12" y="100081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00814" y="189893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022360" y="415055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7823" y="277950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9764" y="0"/>
            <a:ext cx="2712851" cy="12452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ymbol zastępczy zawartości 6"/>
          <p:cNvSpPr txBox="1">
            <a:spLocks noGrp="1"/>
          </p:cNvSpPr>
          <p:nvPr>
            <p:ph idx="1"/>
          </p:nvPr>
        </p:nvSpPr>
        <p:spPr>
          <a:xfrm>
            <a:off x="614275" y="277950"/>
            <a:ext cx="11272924" cy="5700351"/>
          </a:xfrm>
        </p:spPr>
        <p:txBody>
          <a:bodyPr/>
          <a:lstStyle/>
          <a:p>
            <a:pPr lvl="0"/>
            <a:endParaRPr lang="pl-PL" sz="2800" b="1" i="1">
              <a:solidFill>
                <a:srgbClr val="000000"/>
              </a:solidFill>
            </a:endParaRPr>
          </a:p>
          <a:p>
            <a:pPr lvl="0"/>
            <a:endParaRPr lang="pl-PL" sz="2800" b="1" i="1">
              <a:solidFill>
                <a:srgbClr val="000000"/>
              </a:solidFill>
            </a:endParaRPr>
          </a:p>
          <a:p>
            <a:pPr marL="0" lvl="0" indent="0" algn="ctr">
              <a:buNone/>
            </a:pPr>
            <a:r>
              <a:rPr lang="pl-PL" sz="3600" b="1" i="1">
                <a:solidFill>
                  <a:srgbClr val="000000"/>
                </a:solidFill>
                <a:latin typeface="Calibri Light"/>
              </a:rPr>
              <a:t>    </a:t>
            </a:r>
          </a:p>
          <a:p>
            <a:pPr marL="0" lvl="0" indent="0" algn="ctr">
              <a:buNone/>
            </a:pPr>
            <a:r>
              <a:rPr lang="pl-PL" sz="3600" b="1" i="1">
                <a:solidFill>
                  <a:srgbClr val="000000"/>
                </a:solidFill>
                <a:latin typeface="Calibri Light"/>
              </a:rPr>
              <a:t> </a:t>
            </a:r>
            <a:r>
              <a:rPr lang="pl-PL" sz="2400" b="1" i="1">
                <a:solidFill>
                  <a:srgbClr val="000000"/>
                </a:solidFill>
                <a:latin typeface="Calibri"/>
              </a:rPr>
              <a:t>Instytucja partnerska:</a:t>
            </a:r>
          </a:p>
          <a:p>
            <a:pPr marL="0" lvl="0" indent="0" algn="ctr">
              <a:buNone/>
            </a:pPr>
            <a:r>
              <a:rPr lang="pl-PL" sz="2400" i="1">
                <a:solidFill>
                  <a:srgbClr val="000000"/>
                </a:solidFill>
                <a:latin typeface="Calibri"/>
              </a:rPr>
              <a:t> Międzykulturowe  Stowarzyszenie Mobility Friends </a:t>
            </a:r>
          </a:p>
          <a:p>
            <a:pPr marL="0" lvl="0" indent="0" algn="ctr">
              <a:buNone/>
            </a:pPr>
            <a:r>
              <a:rPr lang="pl-PL" sz="2400" i="1">
                <a:solidFill>
                  <a:srgbClr val="000000"/>
                </a:solidFill>
                <a:latin typeface="Calibri"/>
              </a:rPr>
              <a:t>Rua da Estrada, n° 864 Silva, Barcelos, Portugalia </a:t>
            </a:r>
            <a:endParaRPr lang="pl-PL" sz="240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" name="Obraz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81530" y="3781519"/>
            <a:ext cx="1809753" cy="1847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lh6.googleusercontent.com/-FgcmBQnHOPs/WBCG7YWk4EI/AAAAAAAAAGo/HKYDkhEgJ6Mnwwz0I6IguSFTPARYWxCnwCLIB/w355-h200-k-no/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536344" y="3902586"/>
            <a:ext cx="5056494" cy="284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0" descr="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390534" y="443191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87374" y="388738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2617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ytuł 1"/>
          <p:cNvSpPr txBox="1">
            <a:spLocks noGrp="1"/>
          </p:cNvSpPr>
          <p:nvPr>
            <p:ph idx="1"/>
          </p:nvPr>
        </p:nvSpPr>
        <p:spPr>
          <a:xfrm>
            <a:off x="677332" y="1545025"/>
            <a:ext cx="11031193" cy="4496342"/>
          </a:xfrm>
        </p:spPr>
        <p:txBody>
          <a:bodyPr/>
          <a:lstStyle/>
          <a:p>
            <a:pPr marL="0" lvl="0" indent="0" algn="ctr">
              <a:buNone/>
            </a:pPr>
            <a:endParaRPr lang="pl-PL" sz="3200" b="1" i="1">
              <a:solidFill>
                <a:srgbClr val="000000"/>
              </a:solidFill>
              <a:latin typeface="Calibri"/>
            </a:endParaRPr>
          </a:p>
          <a:p>
            <a:pPr marL="0" lvl="0" indent="0" algn="ctr">
              <a:buNone/>
            </a:pPr>
            <a:r>
              <a:rPr lang="pl-PL" sz="3200" b="1" i="1">
                <a:solidFill>
                  <a:srgbClr val="000000"/>
                </a:solidFill>
                <a:latin typeface="Calibri"/>
              </a:rPr>
              <a:t>Instytucja partnerska:</a:t>
            </a:r>
          </a:p>
          <a:p>
            <a:pPr marL="0" lvl="0" indent="0" algn="ctr">
              <a:buNone/>
            </a:pPr>
            <a:endParaRPr lang="pl-PL" sz="3200" b="1" i="1">
              <a:solidFill>
                <a:srgbClr val="000000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Międzykulturowe  Stowarzyszenie Mobility Friends jest portugalską  organizacją non-profit, z siedzibą w miastach Barcelos i Braga, w regionie Minho, w północnej części Portugalii, nad Oceanem Atlantyckim  i specjalizuje się w europejskich programach staży w ramach Europejskiego programu Erasmus +. Stowarzyszenie posiada swoje biura w Bradze, Praia da Rocha, Funchal (Madeira Island), Radomiu (Polska) i Budapeszcie (Węgry).Jest to najstarsza i najbardziej doświadczona tego typu organizacja w Portugalii.</a:t>
            </a:r>
          </a:p>
        </p:txBody>
      </p:sp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289118" y="404667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803455" y="1820030"/>
            <a:ext cx="10778938" cy="4963326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3200" b="1" i="1">
                <a:solidFill>
                  <a:srgbClr val="000000"/>
                </a:solidFill>
                <a:latin typeface="Calibri"/>
                <a:cs typeface="Times New Roman" pitchFamily="18"/>
              </a:rPr>
              <a:t>Działania zawarte w projekcie :</a:t>
            </a:r>
          </a:p>
          <a:p>
            <a:pPr marL="0" lvl="0" indent="0" algn="ctr">
              <a:buNone/>
            </a:pPr>
            <a:endParaRPr lang="pl-PL" sz="2400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Staż 16 uczniów z klasy II i III Branżowej Szkoły I Stopnia nr 2 im. A. Piwowarczyka w Portugalii w terminie: 11.02.2018r. - 24. 02.2018r. (łącznie 14 dni). </a:t>
            </a: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I gr. zawodowa- 6 uczniów Branżowej Szkoły I Stopnia w zawodzie kucharz</a:t>
            </a: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II gr. zawodowa- 5 uczniów Branżowej Szkoły I Stopnia w zawodzie fryzjer</a:t>
            </a:r>
          </a:p>
          <a:p>
            <a:pPr lvl="0">
              <a:buFont typeface="Wingdings" pitchFamily="2"/>
              <a:buChar char="ü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III gr. zawodowa- 5 uczniów Branżowej Szkoły I Stopnia w zawodzie mechanik pojazdów samochodowych</a:t>
            </a: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Uczniowie będą stanowić 1 grupę wyjazdową.</a:t>
            </a:r>
          </a:p>
          <a:p>
            <a:pPr lvl="0">
              <a:buFont typeface="Wingdings" pitchFamily="2"/>
              <a:buChar char="ü"/>
            </a:pPr>
            <a:endParaRPr lang="pl-PL" sz="2800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69626" y="286609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376461" y="606100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6910" y="117921"/>
            <a:ext cx="3816074" cy="10656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ytuł 1"/>
          <p:cNvSpPr txBox="1">
            <a:spLocks noGrp="1"/>
          </p:cNvSpPr>
          <p:nvPr>
            <p:ph idx="1"/>
          </p:nvPr>
        </p:nvSpPr>
        <p:spPr>
          <a:xfrm>
            <a:off x="677863" y="1566860"/>
            <a:ext cx="8596310" cy="4475165"/>
          </a:xfrm>
        </p:spPr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pl-PL" sz="2400" b="1">
                <a:solidFill>
                  <a:srgbClr val="000000"/>
                </a:solidFill>
                <a:latin typeface="Calibri"/>
                <a:cs typeface="Times New Roman" pitchFamily="18"/>
              </a:rPr>
              <a:t>Program kulturowy dla uczniów;</a:t>
            </a: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Zwiedzanie miasta Barcelos</a:t>
            </a:r>
          </a:p>
          <a:p>
            <a:pPr marL="0" lvl="0" indent="0">
              <a:lnSpc>
                <a:spcPct val="90000"/>
              </a:lnSpc>
              <a:buNone/>
            </a:pPr>
            <a:endParaRPr lang="pl-PL" sz="2400">
              <a:latin typeface="Calibri"/>
              <a:cs typeface="Times New Roman" pitchFamily="18"/>
            </a:endParaRP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endParaRPr lang="pl-PL" sz="2400">
              <a:latin typeface="Calibri"/>
              <a:cs typeface="Times New Roman" pitchFamily="18"/>
            </a:endParaRP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Wycieczka do Porto- spływ statkiem rzeką Douro, zwiedzanie winnicy Oflley</a:t>
            </a: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endParaRPr lang="pl-PL" sz="2400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marL="0" lvl="0" indent="0">
              <a:lnSpc>
                <a:spcPct val="90000"/>
              </a:lnSpc>
              <a:buNone/>
            </a:pPr>
            <a:endParaRPr lang="pl-PL" sz="2400">
              <a:latin typeface="Calibri"/>
              <a:cs typeface="Times New Roman" pitchFamily="18"/>
            </a:endParaRP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Wycieczka do Bragi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2400">
                <a:latin typeface="Calibri"/>
                <a:cs typeface="Times New Roman" pitchFamily="18"/>
              </a:rPr>
              <a:t> </a:t>
            </a:r>
            <a:endParaRPr lang="pl-PL" sz="2400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endParaRPr lang="pl-PL"/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endParaRPr lang="pl-PL"/>
          </a:p>
        </p:txBody>
      </p:sp>
      <p:sp>
        <p:nvSpPr>
          <p:cNvPr id="5" name="Prostokąt 6"/>
          <p:cNvSpPr/>
          <p:nvPr/>
        </p:nvSpPr>
        <p:spPr>
          <a:xfrm>
            <a:off x="677863" y="3340239"/>
            <a:ext cx="6634063" cy="36933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" name="Picture 2" descr="Znalezione obrazy dla zapytania barcelos portugalia zdjęcia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523000" y="1365345"/>
            <a:ext cx="2377641" cy="1783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Znalezione obrazy dla zapytania porto portugalia zdjęcia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8920621" y="3209726"/>
            <a:ext cx="3168350" cy="1700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Podobny obraz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4483531" y="4540562"/>
            <a:ext cx="2737731" cy="1884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0" descr="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5266861" y="463856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10603382" cy="3880768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3200" b="1" i="1">
                <a:solidFill>
                  <a:srgbClr val="000000"/>
                </a:solidFill>
                <a:latin typeface="Calibri"/>
                <a:cs typeface="Times New Roman" pitchFamily="18"/>
              </a:rPr>
              <a:t>Przygotowanie do wyjazdu na staże zawodowe w Portugalii obejmują zajęcia z zakresu:</a:t>
            </a:r>
          </a:p>
          <a:p>
            <a:pPr marL="0" lvl="0" indent="0" algn="ctr">
              <a:buNone/>
            </a:pPr>
            <a:endParaRPr lang="pl-PL" sz="2400" b="1">
              <a:solidFill>
                <a:srgbClr val="000000"/>
              </a:solidFill>
              <a:latin typeface="Calibri"/>
              <a:cs typeface="Times New Roman" pitchFamily="18"/>
            </a:endParaRPr>
          </a:p>
          <a:p>
            <a:pPr lvl="0">
              <a:buFont typeface="Wingdings" pitchFamily="2"/>
              <a:buChar char="Ø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60 godz. zajęć z j. angielskiego zawodowego, (dla każdej z grup po 20 godz.) </a:t>
            </a:r>
          </a:p>
          <a:p>
            <a:pPr lvl="0">
              <a:buFont typeface="Wingdings" pitchFamily="2"/>
              <a:buChar char="Ø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5 godz. zajęć kulturowych i 5 godz. z j. portugalskiego </a:t>
            </a:r>
          </a:p>
          <a:p>
            <a:pPr lvl="0">
              <a:buFont typeface="Wingdings" pitchFamily="2"/>
              <a:buChar char="Ø"/>
            </a:pPr>
            <a:r>
              <a:rPr lang="pl-PL" sz="2400">
                <a:solidFill>
                  <a:srgbClr val="000000"/>
                </a:solidFill>
                <a:latin typeface="Calibri"/>
                <a:cs typeface="Times New Roman" pitchFamily="18"/>
              </a:rPr>
              <a:t>5 godz. warsztatów pedagogicznych</a:t>
            </a:r>
          </a:p>
          <a:p>
            <a:pPr lvl="0"/>
            <a:endParaRPr lang="pl-PL"/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9585" y="355088"/>
            <a:ext cx="3816074" cy="1065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390534" y="443191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102" y="501210"/>
            <a:ext cx="2712851" cy="1245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49953" y="501210"/>
            <a:ext cx="3816074" cy="10656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ytuł 1"/>
          <p:cNvSpPr txBox="1">
            <a:spLocks noGrp="1"/>
          </p:cNvSpPr>
          <p:nvPr>
            <p:ph idx="1"/>
          </p:nvPr>
        </p:nvSpPr>
        <p:spPr>
          <a:xfrm>
            <a:off x="677332" y="1334274"/>
            <a:ext cx="10248814" cy="5458410"/>
          </a:xfrm>
        </p:spPr>
        <p:txBody>
          <a:bodyPr/>
          <a:lstStyle/>
          <a:p>
            <a:pPr marL="0" lvl="0" indent="0" algn="ctr">
              <a:buNone/>
            </a:pPr>
            <a:endParaRPr lang="pl-PL" sz="2400">
              <a:latin typeface="Calibri"/>
            </a:endParaRPr>
          </a:p>
          <a:p>
            <a:pPr marL="0" lvl="0" indent="0" algn="ctr">
              <a:buNone/>
            </a:pPr>
            <a:r>
              <a:rPr lang="pl-PL" sz="3200" b="1" i="1">
                <a:solidFill>
                  <a:srgbClr val="000000"/>
                </a:solidFill>
                <a:latin typeface="Calibri"/>
              </a:rPr>
              <a:t>Cele projektu:</a:t>
            </a:r>
          </a:p>
          <a:p>
            <a:pPr marL="0" lvl="0" indent="0" algn="ctr">
              <a:buNone/>
            </a:pPr>
            <a:endParaRPr lang="pl-PL" sz="2400">
              <a:latin typeface="Calibri"/>
            </a:endParaRP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-Zastosowanie praktycznych umiejętności zawodowych w rzeczywistych realiach rynku pracy,</a:t>
            </a: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-Zapoznanie z zagraniczną /portugalską/  bazą techno-dydaktyczną,</a:t>
            </a: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-Poznanie nowoczesnych technologii w branży fryzjerskiej , gastronomicznej i mechanicznej pojazdów samochodowych,</a:t>
            </a: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-Zdobycie wiedzy dot. sposobów i metod kształcenia zawodowego,</a:t>
            </a:r>
          </a:p>
          <a:p>
            <a:pPr marL="0" lvl="0" indent="0">
              <a:buNone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-Lepsze przygotowanie do egzaminu potwierdzającego kwalifikacje w zawodzie,</a:t>
            </a:r>
          </a:p>
          <a:p>
            <a:pPr marL="0" lvl="0" indent="0">
              <a:buNone/>
            </a:pPr>
            <a:endParaRPr lang="pl-PL"/>
          </a:p>
        </p:txBody>
      </p:sp>
      <p:pic>
        <p:nvPicPr>
          <p:cNvPr id="5" name="Obraz 0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035445" y="475762"/>
            <a:ext cx="1140357" cy="1140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570</TotalTime>
  <Words>806</Words>
  <Application>Microsoft Office PowerPoint</Application>
  <PresentationFormat>Niestandardowy</PresentationFormat>
  <Paragraphs>101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Faseta</vt:lpstr>
      <vt:lpstr>Projekt p.t.: „Mobilność i doświadczenie kluczem do sukcesu  na europejskim rynku pracy” - realizowany przez Zespół Szkół Ponadgimnazjalnych nr 2 w Końskich im.  Antoniego Piwowarczyka Nr projektu: 2017-1-PL01-KA102-035923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Kasza</dc:creator>
  <cp:lastModifiedBy>Dominika Szymanek</cp:lastModifiedBy>
  <cp:revision>21</cp:revision>
  <dcterms:created xsi:type="dcterms:W3CDTF">2017-08-23T16:42:41Z</dcterms:created>
  <dcterms:modified xsi:type="dcterms:W3CDTF">2017-09-16T13:58:54Z</dcterms:modified>
</cp:coreProperties>
</file>