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4" r:id="rId11"/>
    <p:sldId id="275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7" r:id="rId33"/>
    <p:sldId id="288" r:id="rId34"/>
    <p:sldId id="289" r:id="rId35"/>
    <p:sldId id="290" r:id="rId36"/>
    <p:sldId id="291" r:id="rId37"/>
    <p:sldId id="292" r:id="rId38"/>
    <p:sldId id="293" r:id="rId39"/>
    <p:sldId id="296" r:id="rId40"/>
    <p:sldId id="294" r:id="rId41"/>
    <p:sldId id="295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3ABCC2E-FC82-4C05-B206-927D9FBB8861}" type="datetimeFigureOut">
              <a:rPr lang="pl-PL" smtClean="0"/>
              <a:pPr/>
              <a:t>2016-05-23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50C8393-BF8D-4F3A-BC2D-CFA38F72157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Relacja z mobilności techników usług fryzjerskich w Niemczech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2000" b="1" i="1" dirty="0" smtClean="0">
                <a:latin typeface="Candara" pitchFamily="34" charset="0"/>
              </a:rPr>
              <a:t> </a:t>
            </a:r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realizowanej  w ramach Projektu p.t.: „Mobilność uczniów technikum usług fryzjerskich i technikum budownictwa – kluczem do sukcesu zawodowego”  przez Zespół Szkół </a:t>
            </a:r>
            <a:r>
              <a:rPr lang="pl-PL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Ponadgimnazjalnych</a:t>
            </a:r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nr 2 w Końskich </a:t>
            </a:r>
          </a:p>
          <a:p>
            <a:pPr>
              <a:lnSpc>
                <a:spcPct val="150000"/>
              </a:lnSpc>
              <a:defRPr/>
            </a:pPr>
            <a:r>
              <a:rPr lang="pl-PL" sz="20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Program FRSE Erasmus+  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571500"/>
            <a:ext cx="31972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6" descr="DSC000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285992"/>
            <a:ext cx="4320000" cy="3240000"/>
          </a:xfrm>
          <a:prstGeom prst="round2DiagRect">
            <a:avLst/>
          </a:prstGeom>
          <a:effectLst>
            <a:reflection blurRad="6350" stA="50000" endA="300" endPos="55500" dist="101600" dir="5400000" sy="-100000" algn="bl" rotWithShape="0"/>
          </a:effectLst>
        </p:spPr>
      </p:pic>
      <p:pic>
        <p:nvPicPr>
          <p:cNvPr id="3" name="Symbol zastępczy zawartości 7" descr="12966156_988448997900011_52566585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4320000" cy="3240000"/>
          </a:xfrm>
          <a:prstGeom prst="round2Diag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4" name="Prostokąt 3"/>
          <p:cNvSpPr/>
          <p:nvPr/>
        </p:nvSpPr>
        <p:spPr>
          <a:xfrm>
            <a:off x="1714480" y="642918"/>
            <a:ext cx="13612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Lipsk </a:t>
            </a:r>
            <a:endParaRPr lang="pl-PL" sz="3200" dirty="0"/>
          </a:p>
        </p:txBody>
      </p:sp>
      <p:sp>
        <p:nvSpPr>
          <p:cNvPr id="5" name="Prostokąt 4"/>
          <p:cNvSpPr/>
          <p:nvPr/>
        </p:nvSpPr>
        <p:spPr>
          <a:xfrm>
            <a:off x="785786" y="1500174"/>
            <a:ext cx="2626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i="1" dirty="0" smtClean="0">
                <a:solidFill>
                  <a:srgbClr val="0070C0"/>
                </a:solidFill>
                <a:latin typeface="Candara" pitchFamily="34" charset="0"/>
              </a:rPr>
              <a:t>Przy Kościele św. Tomasza</a:t>
            </a:r>
          </a:p>
        </p:txBody>
      </p:sp>
      <p:sp>
        <p:nvSpPr>
          <p:cNvPr id="6" name="Prostokąt 5"/>
          <p:cNvSpPr/>
          <p:nvPr/>
        </p:nvSpPr>
        <p:spPr>
          <a:xfrm>
            <a:off x="5572132" y="4786322"/>
            <a:ext cx="2444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i="1" dirty="0" smtClean="0">
                <a:solidFill>
                  <a:srgbClr val="002060"/>
                </a:solidFill>
                <a:latin typeface="Candara" pitchFamily="34" charset="0"/>
              </a:rPr>
              <a:t>W  Kościele św. Mikołaja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siu\Desktop\2015 Projekt Erasmus+ Mobilność uczniów TUF i TB - kluczem do sukcesu zawodowego\Zdjęcia z pobytu w Niemczech\Camera\20160404_1530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800000" cy="3600000"/>
          </a:xfrm>
          <a:prstGeom prst="snip2Diag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3" name="Picture 3" descr="C:\Users\jasiu\Desktop\2015 Projekt Erasmus+ Mobilność uczniów TUF i TB - kluczem do sukcesu zawodowego\Zdjęcia z pobytu w Niemczech\Camera\20160404_153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643182"/>
            <a:ext cx="4800000" cy="3600000"/>
          </a:xfrm>
          <a:prstGeom prst="round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  <a:scene3d>
            <a:camera prst="isometricOffAxis2Left"/>
            <a:lightRig rig="threePt" dir="t"/>
          </a:scene3d>
          <a:sp3d>
            <a:bevelT prst="relaxedInset"/>
          </a:sp3d>
        </p:spPr>
      </p:pic>
      <p:sp>
        <p:nvSpPr>
          <p:cNvPr id="4" name="Prostokąt 3"/>
          <p:cNvSpPr/>
          <p:nvPr/>
        </p:nvSpPr>
        <p:spPr>
          <a:xfrm>
            <a:off x="142844" y="4000504"/>
            <a:ext cx="4572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endParaRPr lang="pl-PL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endParaRPr lang="pl-PL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endParaRPr lang="pl-PL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endParaRPr lang="pl-PL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r>
              <a:rPr lang="pl-PL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endParaRPr lang="pl-PL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defRPr/>
            </a:pPr>
            <a:r>
              <a:rPr lang="pl-PL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Pasaż </a:t>
            </a:r>
            <a:r>
              <a:rPr lang="pl-PL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handlowy </a:t>
            </a:r>
          </a:p>
          <a:p>
            <a:pPr algn="ctr">
              <a:defRPr/>
            </a:pPr>
            <a:r>
              <a:rPr lang="pl-PL" sz="2800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 Lipsku </a:t>
            </a:r>
            <a:endParaRPr lang="pl-PL" sz="2800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pl-PL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Musimy przyznać, że … pokochałyśmy Lipsk!!!  </a:t>
            </a:r>
            <a:r>
              <a:rPr lang="pl-PL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</a:t>
            </a:r>
            <a:r>
              <a:rPr lang="pl-PL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3600" dirty="0"/>
          </a:p>
        </p:txBody>
      </p:sp>
      <p:pic>
        <p:nvPicPr>
          <p:cNvPr id="4" name="Symbol zastępczy zawartości 4" descr="12992161_920537794730533_167033946_n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14678" y="1571612"/>
            <a:ext cx="2836109" cy="5040000"/>
          </a:xfrm>
          <a:prstGeom prst="round1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Kolejne dni praktyk zawodowych </a:t>
            </a:r>
            <a:b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na Gut </a:t>
            </a:r>
            <a:r>
              <a:rPr lang="pl-PL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Wehlitz</a:t>
            </a:r>
            <a:endParaRPr lang="pl-PL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" name="Picture 4" descr="DSC0005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30041"/>
            <a:ext cx="4038600" cy="3028156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4" descr="C:\Users\jasiu\Desktop\2015 Projekt Erasmus+ Mobilność uczniów TUF i TB - kluczem do sukcesu zawodowego\Zdjęcia z pobytu w Niemczech\DSC000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30081"/>
            <a:ext cx="4038600" cy="3028076"/>
          </a:xfrm>
          <a:prstGeom prst="snip1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jasiu\Desktop\2015 Projekt Erasmus+ Mobilność uczniów TUF i TB - kluczem do sukcesu zawodowego\Zdjęcia z pobytu w Niemczech\DSC001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0"/>
            <a:ext cx="4800600" cy="3600450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Picture 2" descr="C:\Users\jasiu\Desktop\2015 Projekt Erasmus+ Mobilność uczniów TUF i TB - kluczem do sukcesu zawodowego\Zdjęcia z pobytu w Niemczech\DSC001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0" y="571500"/>
            <a:ext cx="4800600" cy="36004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jasiu\Desktop\2015 Projekt Erasmus+ Mobilność uczniów TUF i TB - kluczem do sukcesu zawodowego\Zdjęcia z pobytu w Niemczech\DSC000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14313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5" descr="13220046_1006523866092524_916957550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3089275"/>
            <a:ext cx="5653088" cy="355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100" i="1" dirty="0" smtClean="0">
                <a:solidFill>
                  <a:srgbClr val="0070C0"/>
                </a:solidFill>
                <a:latin typeface="Candara" pitchFamily="34" charset="0"/>
              </a:rPr>
              <a:t/>
            </a:r>
            <a:br>
              <a:rPr lang="pl-PL" sz="3100" i="1" dirty="0" smtClean="0">
                <a:solidFill>
                  <a:srgbClr val="0070C0"/>
                </a:solidFill>
                <a:latin typeface="Candara" pitchFamily="34" charset="0"/>
              </a:rPr>
            </a:br>
            <a:r>
              <a:rPr lang="pl-PL" sz="3100" i="1" dirty="0" smtClean="0">
                <a:solidFill>
                  <a:srgbClr val="0070C0"/>
                </a:solidFill>
                <a:latin typeface="Candara" pitchFamily="34" charset="0"/>
              </a:rPr>
              <a:t>Doskonaliłyśmy nie tylko praktyczne umiejętności z zakresu fryzjerstwa ale również z kosmetologii. :-)</a:t>
            </a:r>
            <a:r>
              <a:rPr lang="pl-PL" sz="4400" i="1" dirty="0" smtClean="0">
                <a:solidFill>
                  <a:srgbClr val="0070C0"/>
                </a:solidFill>
                <a:latin typeface="Candara" pitchFamily="34" charset="0"/>
              </a:rPr>
              <a:t/>
            </a:r>
            <a:br>
              <a:rPr lang="pl-PL" sz="4400" i="1" dirty="0" smtClean="0">
                <a:solidFill>
                  <a:srgbClr val="0070C0"/>
                </a:solidFill>
                <a:latin typeface="Candara" pitchFamily="34" charset="0"/>
              </a:rPr>
            </a:br>
            <a:endParaRPr lang="pl-PL" dirty="0"/>
          </a:p>
        </p:txBody>
      </p:sp>
      <p:pic>
        <p:nvPicPr>
          <p:cNvPr id="4" name="Picture 4" descr="13152653_937222266395419_1726600426_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3187662_937226606394985_1719846809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785813"/>
            <a:ext cx="6240462" cy="46799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4282" y="4357694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pl-PL" sz="1600" b="1" i="1" dirty="0" smtClean="0">
                <a:solidFill>
                  <a:srgbClr val="0070C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Podsumowanie i zakończenie praktyk </a:t>
            </a:r>
          </a:p>
          <a:p>
            <a:pPr algn="ctr" eaLnBrk="0" hangingPunct="0"/>
            <a:r>
              <a:rPr lang="pl-PL" sz="1600" b="1" i="1" dirty="0" smtClean="0">
                <a:solidFill>
                  <a:srgbClr val="0070C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fryzjerskich na Gut </a:t>
            </a:r>
            <a:r>
              <a:rPr lang="pl-PL" sz="1600" b="1" i="1" dirty="0" err="1" smtClean="0">
                <a:solidFill>
                  <a:srgbClr val="0070C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Wehlitz</a:t>
            </a:r>
            <a:r>
              <a:rPr lang="pl-PL" sz="1600" b="1" i="1" dirty="0" smtClean="0">
                <a:solidFill>
                  <a:srgbClr val="0070C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algn="ctr" eaLnBrk="0" hangingPunct="0"/>
            <a:r>
              <a:rPr lang="pl-PL" sz="1600" b="1" i="1" dirty="0" smtClean="0">
                <a:solidFill>
                  <a:srgbClr val="0070C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W umiejętnościach komunikacyjnych </a:t>
            </a:r>
          </a:p>
          <a:p>
            <a:pPr algn="ctr" eaLnBrk="0" hangingPunct="0"/>
            <a:r>
              <a:rPr lang="pl-PL" sz="1600" b="1" i="1" dirty="0" smtClean="0">
                <a:solidFill>
                  <a:srgbClr val="0070C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w języku niemieckim, radziłyśmy</a:t>
            </a:r>
          </a:p>
          <a:p>
            <a:pPr algn="ctr" eaLnBrk="0" hangingPunct="0"/>
            <a:r>
              <a:rPr lang="pl-PL" sz="1600" b="1" i="1" dirty="0" smtClean="0">
                <a:solidFill>
                  <a:srgbClr val="0070C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 sobie już bardzo dobrze</a:t>
            </a:r>
            <a:r>
              <a:rPr lang="pl-PL" sz="1600" b="1" dirty="0" smtClean="0">
                <a:solidFill>
                  <a:srgbClr val="0070C0"/>
                </a:solidFill>
                <a:latin typeface="Candara" pitchFamily="34" charset="0"/>
                <a:ea typeface="Calibri" pitchFamily="34" charset="0"/>
                <a:cs typeface="Times New Roman" pitchFamily="18" charset="0"/>
              </a:rPr>
              <a:t>.  </a:t>
            </a:r>
            <a:r>
              <a:rPr lang="pl-PL" sz="1600" b="1" dirty="0" smtClean="0">
                <a:solidFill>
                  <a:srgbClr val="0070C0"/>
                </a:solidFill>
                <a:latin typeface="Candara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</a:t>
            </a:r>
            <a:endParaRPr lang="pl-PL" sz="1600" b="1" dirty="0">
              <a:solidFill>
                <a:srgbClr val="0070C0"/>
              </a:solidFill>
              <a:latin typeface="Candara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" name="Picture 4" descr="DSC001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47974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5" descr="DSC001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000372"/>
            <a:ext cx="4800978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800" i="1" dirty="0" smtClean="0">
                <a:solidFill>
                  <a:srgbClr val="0070C0"/>
                </a:solidFill>
                <a:latin typeface="Candara" pitchFamily="34" charset="0"/>
              </a:rPr>
              <a:t>Podczas śniadań, omawiałyśmy z naszymi opiekunkami szkolnymi, plany działań na kolejny dzień.</a:t>
            </a:r>
            <a:endParaRPr lang="pl-PL" sz="2800" dirty="0"/>
          </a:p>
        </p:txBody>
      </p:sp>
      <p:pic>
        <p:nvPicPr>
          <p:cNvPr id="4" name="Symbol zastępczy zawartości 3" descr="DSC002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692" y="1481138"/>
            <a:ext cx="6034616" cy="4525962"/>
          </a:xfrm>
          <a:prstGeom prst="snip2Diag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i="1" dirty="0" smtClean="0">
                <a:latin typeface="Candara" pitchFamily="34" charset="0"/>
              </a:rPr>
              <a:t>Uczestnikami Projektu w zawodzie technik usług fryzjerskich jest 10 uczennic z klasy II i III Technikum nr 2 w Końskich;</a:t>
            </a:r>
          </a:p>
          <a:p>
            <a:r>
              <a:rPr lang="pl-PL" sz="2800" i="1" dirty="0" smtClean="0">
                <a:latin typeface="Candara" pitchFamily="34" charset="0"/>
              </a:rPr>
              <a:t>Organizacja przyjmująca - Firma </a:t>
            </a:r>
            <a:r>
              <a:rPr lang="pl-PL" sz="2800" i="1" dirty="0" err="1" smtClean="0">
                <a:latin typeface="Candara" pitchFamily="34" charset="0"/>
              </a:rPr>
              <a:t>Vitalis</a:t>
            </a:r>
            <a:r>
              <a:rPr lang="pl-PL" sz="2800" i="1" dirty="0" smtClean="0">
                <a:latin typeface="Candara" pitchFamily="34" charset="0"/>
              </a:rPr>
              <a:t> </a:t>
            </a:r>
            <a:r>
              <a:rPr lang="pl-PL" sz="2800" i="1" dirty="0" err="1" smtClean="0">
                <a:latin typeface="Candara" pitchFamily="34" charset="0"/>
              </a:rPr>
              <a:t>Gmbh</a:t>
            </a:r>
            <a:r>
              <a:rPr lang="pl-PL" sz="2800" i="1" dirty="0" smtClean="0">
                <a:latin typeface="Candara" pitchFamily="34" charset="0"/>
              </a:rPr>
              <a:t> znajdująca się w miejscowości </a:t>
            </a:r>
            <a:r>
              <a:rPr lang="pl-PL" sz="2800" i="1" dirty="0" err="1" smtClean="0">
                <a:latin typeface="Candara" pitchFamily="34" charset="0"/>
              </a:rPr>
              <a:t>Schkeuditz</a:t>
            </a:r>
            <a:r>
              <a:rPr lang="pl-PL" sz="2800" i="1" dirty="0" smtClean="0">
                <a:latin typeface="Candara" pitchFamily="34" charset="0"/>
              </a:rPr>
              <a:t>;</a:t>
            </a:r>
          </a:p>
          <a:p>
            <a:r>
              <a:rPr lang="pl-PL" sz="2800" i="1" dirty="0" smtClean="0">
                <a:latin typeface="Candara" pitchFamily="34" charset="0"/>
              </a:rPr>
              <a:t>Czas trwania zagranicznej mobilności: 2 tygodnie, w okresie od 3.04.2016r. do 16.04.2016r.  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Ogólne informacje o Projekcie</a:t>
            </a:r>
            <a:endParaRPr lang="pl-PL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" name="Obraz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5429264"/>
            <a:ext cx="3197225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sz="2400" i="1" dirty="0" smtClean="0">
                <a:latin typeface="Candara" pitchFamily="34" charset="0"/>
              </a:rPr>
              <a:t>              </a:t>
            </a:r>
            <a:r>
              <a:rPr lang="pl-PL" sz="3200" i="1" dirty="0" smtClean="0">
                <a:latin typeface="Candara" pitchFamily="34" charset="0"/>
              </a:rPr>
              <a:t>W ramach sobotnio - niedzielnej wycieczki do Berlina zwiedziłyśmy: Muzeum Figur Woskowych, Muzeum Egipskie i Galerię Malarstwa. Ponadto obejrzałyśmy m.in.:  siedzibę Parlamentu, Ambasady, Pałac Prezydenta, Urząd Kanclerza Federalnego, Bramę Brandenburską, skwer „</a:t>
            </a:r>
            <a:r>
              <a:rPr lang="pl-PL" sz="3200" i="1" dirty="0" err="1" smtClean="0">
                <a:latin typeface="Candara" pitchFamily="34" charset="0"/>
              </a:rPr>
              <a:t>Alexanderplatz</a:t>
            </a:r>
            <a:r>
              <a:rPr lang="pl-PL" sz="3200" i="1" dirty="0" smtClean="0">
                <a:latin typeface="Candara" pitchFamily="34" charset="0"/>
              </a:rPr>
              <a:t>” z Wieżą Telewizyjną </a:t>
            </a:r>
          </a:p>
          <a:p>
            <a:pPr algn="ctr">
              <a:buNone/>
            </a:pPr>
            <a:r>
              <a:rPr lang="pl-PL" sz="3200" i="1" dirty="0" smtClean="0">
                <a:latin typeface="Candara" pitchFamily="34" charset="0"/>
              </a:rPr>
              <a:t>i Czerwonym Ratuszem oraz Katedrę Berlińską.</a:t>
            </a:r>
            <a:endParaRPr lang="pl-PL" sz="3200" dirty="0" smtClean="0">
              <a:latin typeface="Candara" pitchFamily="34" charset="0"/>
            </a:endParaRP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Wycieczka do Berlina – realizacja programu kulturowego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WEEKEND W BERLINIE</a:t>
            </a:r>
            <a:endParaRPr lang="pl-PL" dirty="0"/>
          </a:p>
        </p:txBody>
      </p:sp>
      <p:pic>
        <p:nvPicPr>
          <p:cNvPr id="5" name="Picture 6" descr="13162296_937222129728766_618582840_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03573" y="1481138"/>
            <a:ext cx="2545854" cy="4525962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Picture 7" descr="13181078_653494401475017_1017241134_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94573" y="1481138"/>
            <a:ext cx="2693250" cy="4788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Berlin –  po prawej stronie znajduje się Dworzec główny. </a:t>
            </a:r>
            <a:br>
              <a:rPr lang="pl-PL" sz="2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pl-PL" sz="2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Fotografie zostały wykonane z okien naszego pokoju hotelowego.</a:t>
            </a:r>
            <a:endParaRPr lang="pl-PL" sz="2400" dirty="0"/>
          </a:p>
        </p:txBody>
      </p:sp>
      <p:pic>
        <p:nvPicPr>
          <p:cNvPr id="4" name="Picture 4" descr="13223609_1731652817117296_1801519677_o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282" y="1714488"/>
            <a:ext cx="4796444" cy="3599411"/>
          </a:xfrm>
          <a:prstGeom prst="snip2Diag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6" descr="13182972_937226619728317_2049207445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43438" y="4000500"/>
            <a:ext cx="4303712" cy="2627313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Berlin</a:t>
            </a:r>
            <a:endParaRPr lang="pl-PL" dirty="0"/>
          </a:p>
        </p:txBody>
      </p:sp>
      <p:pic>
        <p:nvPicPr>
          <p:cNvPr id="5" name="Picture 4" descr="13181078_653494401475017_1017241134_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52" y="1428736"/>
            <a:ext cx="2545854" cy="4525962"/>
          </a:xfrm>
          <a:prstGeom prst="round1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6" descr="20160409_16054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53000" y="1767768"/>
            <a:ext cx="3429000" cy="3952702"/>
          </a:xfrm>
          <a:prstGeom prst="round1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Prostokąt 6"/>
          <p:cNvSpPr/>
          <p:nvPr/>
        </p:nvSpPr>
        <p:spPr>
          <a:xfrm>
            <a:off x="1357290" y="714356"/>
            <a:ext cx="1728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i="1" dirty="0" smtClean="0">
                <a:solidFill>
                  <a:schemeClr val="tx2"/>
                </a:solidFill>
              </a:rPr>
              <a:t>Rzeka Sprewa</a:t>
            </a:r>
          </a:p>
        </p:txBody>
      </p:sp>
      <p:sp>
        <p:nvSpPr>
          <p:cNvPr id="8" name="Prostokąt 7"/>
          <p:cNvSpPr/>
          <p:nvPr/>
        </p:nvSpPr>
        <p:spPr>
          <a:xfrm>
            <a:off x="5500694" y="6000768"/>
            <a:ext cx="2635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i="1" dirty="0" smtClean="0">
                <a:solidFill>
                  <a:schemeClr val="tx2"/>
                </a:solidFill>
              </a:rPr>
              <a:t>Brama Brandenburska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Berlin - Sprewa</a:t>
            </a:r>
            <a:endParaRPr lang="pl-PL" dirty="0"/>
          </a:p>
        </p:txBody>
      </p:sp>
      <p:pic>
        <p:nvPicPr>
          <p:cNvPr id="4" name="Picture 4" descr="20160409_12181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48922" y="1481138"/>
            <a:ext cx="8046155" cy="4525962"/>
          </a:xfrm>
          <a:prstGeom prst="snip2Diag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Muzeum Figur Woskowych </a:t>
            </a:r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/>
            </a:r>
            <a:b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</a:br>
            <a:endParaRPr lang="pl-PL" dirty="0"/>
          </a:p>
        </p:txBody>
      </p:sp>
      <p:pic>
        <p:nvPicPr>
          <p:cNvPr id="5" name="Picture 5" descr="13219589_937222106395435_1085192030_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9264" y="1481138"/>
            <a:ext cx="3394472" cy="45259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6" descr="13162308_641419839340188_116973569_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09711" y="1481138"/>
            <a:ext cx="2715577" cy="45259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3162319_653494338141690_1351942227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33375"/>
            <a:ext cx="3402012" cy="58324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5" descr="13162045_937222099728769_1610464151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333375"/>
            <a:ext cx="4462462" cy="59499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0160409_1532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60350"/>
            <a:ext cx="3671888" cy="633571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Picture 5" descr="20160409_153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60350"/>
            <a:ext cx="3960812" cy="63373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 drugim tygodniu naszej mobilności, realizowałyśmy praktyki zawodowe w salonach fryzjerskich </a:t>
            </a:r>
            <a:br>
              <a:rPr lang="pl-PL" sz="28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pl-PL" sz="28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w </a:t>
            </a:r>
            <a:r>
              <a:rPr lang="pl-PL" sz="2800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Schkeuditz</a:t>
            </a:r>
            <a:r>
              <a:rPr lang="pl-PL" sz="28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oraz w Lipsku </a:t>
            </a:r>
            <a:endParaRPr lang="pl-PL" sz="2800" dirty="0"/>
          </a:p>
        </p:txBody>
      </p:sp>
      <p:pic>
        <p:nvPicPr>
          <p:cNvPr id="4" name="Picture 7" descr="13228131_937230366394609_2091027748_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500174"/>
            <a:ext cx="2545854" cy="4525962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6" descr="13153503_653494264808364_1634627950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43050"/>
            <a:ext cx="3168650" cy="5040312"/>
          </a:xfrm>
          <a:prstGeom prst="snip1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13231085_1006522146092696_1480353235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571480"/>
            <a:ext cx="3263900" cy="5759450"/>
          </a:xfrm>
          <a:prstGeom prst="snip1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4" descr="13183182_937230359727943_895835773_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928670"/>
            <a:ext cx="2395537" cy="4465637"/>
          </a:xfrm>
          <a:prstGeom prst="round1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sz="2800" i="1" dirty="0" smtClean="0">
                <a:latin typeface="Candara" pitchFamily="34" charset="0"/>
              </a:rPr>
              <a:t>              Z Końskich wyjechałyśmy w niedzielę - 3 kwietnia 2016r. o godzinie 1.30. Przejeżdżałyśmy m.in. przez Wrocław, Zgorzelec, Drezno oraz Lipsk.  Do miejscowości </a:t>
            </a:r>
            <a:r>
              <a:rPr lang="pl-PL" sz="2800" i="1" dirty="0" err="1" smtClean="0">
                <a:latin typeface="Candara" pitchFamily="34" charset="0"/>
              </a:rPr>
              <a:t>Schkeuditz</a:t>
            </a:r>
            <a:r>
              <a:rPr lang="pl-PL" sz="2800" i="1" dirty="0" smtClean="0">
                <a:latin typeface="Candara" pitchFamily="34" charset="0"/>
              </a:rPr>
              <a:t> przyjechałyśmy ok. godziny 11.45. Po przybyciu do miejsca docelowego – ośrodka firmy </a:t>
            </a:r>
            <a:r>
              <a:rPr lang="pl-PL" sz="2800" i="1" dirty="0" err="1" smtClean="0">
                <a:latin typeface="Candara" pitchFamily="34" charset="0"/>
              </a:rPr>
              <a:t>Vitalis</a:t>
            </a:r>
            <a:r>
              <a:rPr lang="pl-PL" sz="2800" i="1" dirty="0" smtClean="0">
                <a:latin typeface="Candara" pitchFamily="34" charset="0"/>
              </a:rPr>
              <a:t> na Gut </a:t>
            </a:r>
            <a:r>
              <a:rPr lang="pl-PL" sz="2800" i="1" dirty="0" err="1" smtClean="0">
                <a:latin typeface="Candara" pitchFamily="34" charset="0"/>
              </a:rPr>
              <a:t>Wehlitz</a:t>
            </a:r>
            <a:r>
              <a:rPr lang="pl-PL" sz="2800" i="1" dirty="0" smtClean="0">
                <a:latin typeface="Candara" pitchFamily="34" charset="0"/>
              </a:rPr>
              <a:t>, zostałyśmy zakwaterowane w budynku mieszkalnym dla uczniów.  W godzinach popołudniowych odbyło się pierwsze spotkanie informacyjne z niemieckim Koordynatorem projektu – Panią Gosią </a:t>
            </a:r>
            <a:r>
              <a:rPr lang="pl-PL" sz="2800" i="1" dirty="0" err="1" smtClean="0">
                <a:latin typeface="Candara" pitchFamily="34" charset="0"/>
              </a:rPr>
              <a:t>Woroną</a:t>
            </a:r>
            <a:r>
              <a:rPr lang="pl-PL" sz="2800" i="1" dirty="0" smtClean="0">
                <a:latin typeface="Candara" pitchFamily="34" charset="0"/>
              </a:rPr>
              <a:t>.  Po obiadokolacji miałyśmy czas na odpoczynek po podróży i relaks w klubie  młodzieżowym, znajdującym się na terenie ośrodka. Część z nas poszła na pierwszy spacer po miejscowości </a:t>
            </a:r>
            <a:r>
              <a:rPr lang="pl-PL" sz="2800" i="1" dirty="0" err="1" smtClean="0">
                <a:latin typeface="Candara" pitchFamily="34" charset="0"/>
              </a:rPr>
              <a:t>Schkeuditz</a:t>
            </a:r>
            <a:r>
              <a:rPr lang="pl-PL" sz="2800" i="1" dirty="0" smtClean="0">
                <a:latin typeface="Candara" pitchFamily="34" charset="0"/>
              </a:rPr>
              <a:t>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Pierwszy dzień mobilności zagranicznej </a:t>
            </a:r>
            <a:br>
              <a:rPr lang="pl-PL" sz="36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pl-PL" sz="36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 Niemczech </a:t>
            </a:r>
            <a:endParaRPr lang="pl-PL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</a:rPr>
              <a:t>Podczas dwóch wieczorów, grałyśmy w kręgle </a:t>
            </a:r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ndara" pitchFamily="34" charset="0"/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4" name="Picture 5" descr="13228090_1006523556092555_1349814871_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857364"/>
            <a:ext cx="8046155" cy="452596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33375"/>
            <a:ext cx="4789488" cy="3590925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6" descr="DSC000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852738"/>
            <a:ext cx="4824412" cy="3617912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Ulubionym miejscem wieczornych spotkań był klub młodzieżowy. </a:t>
            </a:r>
            <a:endParaRPr lang="pl-PL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1026" name="Picture 2" descr="C:\Users\jasiu\Desktop\2015 Projekt Erasmus+ Mobilność uczniów TUF i TB - kluczem do sukcesu zawodowego\Zdjęcia z pobytu w Niemczech\DSC003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1481138"/>
            <a:ext cx="6034616" cy="4525962"/>
          </a:xfrm>
          <a:prstGeom prst="triangle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Zwiedziłyśmy lipskie ZOO </a:t>
            </a:r>
            <a:endParaRPr lang="pl-PL" dirty="0"/>
          </a:p>
        </p:txBody>
      </p:sp>
      <p:pic>
        <p:nvPicPr>
          <p:cNvPr id="4" name="Picture 7" descr="13181029_653494204808370_481560514_n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8922" y="1481138"/>
            <a:ext cx="8046155" cy="4525962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20160415_1334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285860"/>
            <a:ext cx="7871201" cy="4428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3219670_937222316395414_492785349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3889189" cy="5976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5" descr="20160415_1341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3357562"/>
            <a:ext cx="5761037" cy="324008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pl-PL" sz="2800" dirty="0" smtClean="0">
                <a:latin typeface="Candara" pitchFamily="34" charset="0"/>
              </a:rPr>
              <a:t>   </a:t>
            </a:r>
            <a:r>
              <a:rPr lang="pl-PL" sz="2800" dirty="0" smtClean="0">
                <a:latin typeface="Candara" pitchFamily="34" charset="0"/>
              </a:rPr>
              <a:t>W dziedzinie </a:t>
            </a:r>
            <a:r>
              <a:rPr lang="pl-PL" sz="2800" dirty="0" smtClean="0">
                <a:latin typeface="Candara" pitchFamily="34" charset="0"/>
              </a:rPr>
              <a:t>fryzjerstwa, doskonaliłyśmy umiejętności w zakresie: </a:t>
            </a:r>
          </a:p>
          <a:p>
            <a:r>
              <a:rPr lang="pl-PL" sz="2800" dirty="0" smtClean="0">
                <a:latin typeface="Candara" pitchFamily="34" charset="0"/>
              </a:rPr>
              <a:t>pielęgnacji włosów: mycia, masażu skóry głowy, kondycjonowania i regeneracji, </a:t>
            </a:r>
          </a:p>
          <a:p>
            <a:r>
              <a:rPr lang="pl-PL" sz="2800" dirty="0" smtClean="0">
                <a:latin typeface="Candara" pitchFamily="34" charset="0"/>
              </a:rPr>
              <a:t>układania fryzur: kręcenia, prostowania i zaplatania włosów,</a:t>
            </a:r>
          </a:p>
          <a:p>
            <a:r>
              <a:rPr lang="pl-PL" sz="2800" dirty="0" smtClean="0">
                <a:latin typeface="Candara" pitchFamily="34" charset="0"/>
              </a:rPr>
              <a:t>strzyżenia </a:t>
            </a:r>
            <a:r>
              <a:rPr lang="pl-PL" sz="2800" dirty="0" smtClean="0">
                <a:latin typeface="Candara" pitchFamily="34" charset="0"/>
              </a:rPr>
              <a:t>damskiego i męskiego, </a:t>
            </a:r>
            <a:endParaRPr lang="pl-PL" sz="2800" dirty="0" smtClean="0">
              <a:latin typeface="Candara" pitchFamily="34" charset="0"/>
            </a:endParaRPr>
          </a:p>
          <a:p>
            <a:r>
              <a:rPr lang="pl-PL" sz="2800" dirty="0" smtClean="0">
                <a:latin typeface="Candara" pitchFamily="34" charset="0"/>
              </a:rPr>
              <a:t>wykonywania zabiegów chemicznych: farbowania, rozjaśniania</a:t>
            </a:r>
          </a:p>
          <a:p>
            <a:pPr>
              <a:buNone/>
            </a:pPr>
            <a:r>
              <a:rPr lang="pl-PL" sz="2800" dirty="0" smtClean="0">
                <a:latin typeface="Candara" pitchFamily="34" charset="0"/>
              </a:rPr>
              <a:t> </a:t>
            </a:r>
            <a:r>
              <a:rPr lang="pl-PL" sz="2800" dirty="0" smtClean="0">
                <a:latin typeface="Candara" pitchFamily="34" charset="0"/>
              </a:rPr>
              <a:t>    i </a:t>
            </a:r>
            <a:r>
              <a:rPr lang="pl-PL" sz="2800" dirty="0" smtClean="0">
                <a:latin typeface="Candara" pitchFamily="34" charset="0"/>
              </a:rPr>
              <a:t>trwałej </a:t>
            </a:r>
            <a:r>
              <a:rPr lang="pl-PL" sz="2800" dirty="0" smtClean="0">
                <a:latin typeface="Candara" pitchFamily="34" charset="0"/>
              </a:rPr>
              <a:t>ondulacji,</a:t>
            </a:r>
          </a:p>
          <a:p>
            <a:r>
              <a:rPr lang="pl-PL" sz="2800" dirty="0" smtClean="0">
                <a:latin typeface="Candara" pitchFamily="34" charset="0"/>
              </a:rPr>
              <a:t>rozpoznawania typu i struktury włosów,  </a:t>
            </a:r>
          </a:p>
          <a:p>
            <a:r>
              <a:rPr lang="pl-PL" sz="2800" dirty="0" smtClean="0">
                <a:latin typeface="Candara" pitchFamily="34" charset="0"/>
              </a:rPr>
              <a:t>komunikowania się w języku niemieckim (posługując się zawodowym słownictwem).</a:t>
            </a:r>
          </a:p>
          <a:p>
            <a:pPr>
              <a:buNone/>
            </a:pPr>
            <a:r>
              <a:rPr lang="pl-PL" sz="2800" dirty="0" smtClean="0">
                <a:latin typeface="Candara" pitchFamily="34" charset="0"/>
              </a:rPr>
              <a:t> W dziedzinie kosmetologii:</a:t>
            </a:r>
          </a:p>
          <a:p>
            <a:r>
              <a:rPr lang="pl-PL" sz="2800" dirty="0" smtClean="0">
                <a:latin typeface="Candara" pitchFamily="34" charset="0"/>
              </a:rPr>
              <a:t>wykonywałyśmy  </a:t>
            </a:r>
            <a:r>
              <a:rPr lang="pl-PL" sz="2800" dirty="0" smtClean="0">
                <a:latin typeface="Candara" pitchFamily="34" charset="0"/>
              </a:rPr>
              <a:t>maseczki z owoców i innych składników </a:t>
            </a:r>
            <a:r>
              <a:rPr lang="pl-PL" sz="2800" dirty="0" smtClean="0">
                <a:latin typeface="Candara" pitchFamily="34" charset="0"/>
              </a:rPr>
              <a:t>naturalnych oraz makijaże, </a:t>
            </a:r>
          </a:p>
          <a:p>
            <a:r>
              <a:rPr lang="pl-PL" sz="2800" dirty="0" smtClean="0">
                <a:latin typeface="Candara" pitchFamily="34" charset="0"/>
              </a:rPr>
              <a:t>twor</a:t>
            </a:r>
            <a:r>
              <a:rPr lang="pl-PL" sz="2800" dirty="0" smtClean="0">
                <a:latin typeface="Candara" pitchFamily="34" charset="0"/>
              </a:rPr>
              <a:t>zyłyśmy </a:t>
            </a:r>
            <a:r>
              <a:rPr lang="pl-PL" sz="2800" dirty="0" smtClean="0">
                <a:latin typeface="Candara" pitchFamily="34" charset="0"/>
              </a:rPr>
              <a:t>kolaże przedstawiające nasze marzenia do zrealizowania</a:t>
            </a:r>
            <a:r>
              <a:rPr lang="pl-PL" sz="2800" dirty="0" smtClean="0">
                <a:latin typeface="Candara" pitchFamily="34" charset="0"/>
              </a:rPr>
              <a:t>.</a:t>
            </a:r>
          </a:p>
          <a:p>
            <a:r>
              <a:rPr lang="pl-PL" sz="2800" dirty="0" smtClean="0">
                <a:latin typeface="Candara" pitchFamily="34" charset="0"/>
              </a:rPr>
              <a:t>poznałyśmy typy urody i metody pielęgnacji paznokci.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Opis czynności wykonywanych </a:t>
            </a:r>
            <a:b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 ramach praktyk zawodowych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z="2800" i="1" dirty="0" smtClean="0">
                <a:latin typeface="Candara" pitchFamily="34" charset="0"/>
              </a:rPr>
              <a:t>Poznanie i zastosowanie profesjonalnych preparatów do pielęgnacji i ochrony włosów, rodzajów zabiegów pielęgnacyjnych,</a:t>
            </a:r>
          </a:p>
          <a:p>
            <a:r>
              <a:rPr lang="pl-PL" sz="2800" i="1" dirty="0" smtClean="0">
                <a:latin typeface="Candara" pitchFamily="34" charset="0"/>
              </a:rPr>
              <a:t>Wykonywanie zabiegów pielęgnacyjnych włosów i skóry głowy,</a:t>
            </a:r>
          </a:p>
          <a:p>
            <a:r>
              <a:rPr lang="pl-PL" sz="2800" i="1" dirty="0" smtClean="0">
                <a:latin typeface="Candara" pitchFamily="34" charset="0"/>
              </a:rPr>
              <a:t>Zastosowanie preparatów do koloryzacji i rozjaśniania włosów,</a:t>
            </a:r>
          </a:p>
          <a:p>
            <a:r>
              <a:rPr lang="pl-PL" sz="2800" i="1" dirty="0" smtClean="0">
                <a:latin typeface="Candara" pitchFamily="34" charset="0"/>
              </a:rPr>
              <a:t>Wykonywanie całościowej i częściowej koloryzacji włosów, zabiegów rozjaśniania włosów,</a:t>
            </a:r>
          </a:p>
          <a:p>
            <a:r>
              <a:rPr lang="pl-PL" sz="2800" i="1" dirty="0" smtClean="0">
                <a:latin typeface="Candara" pitchFamily="34" charset="0"/>
              </a:rPr>
              <a:t>Rozpoznawanie fryzur klasycznych i obecnych trendów,</a:t>
            </a:r>
          </a:p>
          <a:p>
            <a:r>
              <a:rPr lang="pl-PL" sz="2800" i="1" dirty="0" smtClean="0">
                <a:latin typeface="Candara" pitchFamily="34" charset="0"/>
              </a:rPr>
              <a:t>Określanie zmian formy włosów pod wpływem wilgoci i ciepła,</a:t>
            </a:r>
          </a:p>
          <a:p>
            <a:r>
              <a:rPr lang="pl-PL" sz="2800" i="1" dirty="0" smtClean="0">
                <a:latin typeface="Candara" pitchFamily="34" charset="0"/>
              </a:rPr>
              <a:t>Rozpoznawanie struktury i typu włosa ludzkiego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Uzyskane przez nas efekty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sz="2800" i="1" dirty="0" smtClean="0">
                <a:latin typeface="Candara" pitchFamily="34" charset="0"/>
              </a:rPr>
              <a:t>Wykonywanie trwałej klasycznej, </a:t>
            </a:r>
          </a:p>
          <a:p>
            <a:r>
              <a:rPr lang="pl-PL" sz="2800" i="1" dirty="0" smtClean="0">
                <a:latin typeface="Candara" pitchFamily="34" charset="0"/>
              </a:rPr>
              <a:t>Doskonalenie umiejętności nakręcania włosów na wałki i papiloty, tworzenia fal, loków, koków, zaplatania i karbowania włosów</a:t>
            </a:r>
          </a:p>
          <a:p>
            <a:r>
              <a:rPr lang="pl-PL" sz="2800" i="1" dirty="0" smtClean="0">
                <a:latin typeface="Candara" pitchFamily="34" charset="0"/>
              </a:rPr>
              <a:t>Stosowanie preparatów do stylizacji fryzur, regeneracji i pielęgnacji włosów po koloryzacji, rozjaśnianiu i trwałej ondulacji,</a:t>
            </a:r>
          </a:p>
          <a:p>
            <a:r>
              <a:rPr lang="pl-PL" sz="2800" i="1" dirty="0" smtClean="0">
                <a:latin typeface="Candara" pitchFamily="34" charset="0"/>
              </a:rPr>
              <a:t>Poprawa umiejętności komunikacyjnych w zakresie języka niemieckiego,</a:t>
            </a:r>
          </a:p>
          <a:p>
            <a:r>
              <a:rPr lang="pl-PL" sz="2800" i="1" dirty="0" smtClean="0">
                <a:latin typeface="Candara" pitchFamily="34" charset="0"/>
              </a:rPr>
              <a:t> Nabycie zdolności posługiwania się językiem niemieckim przy wykonywaniu czynności zawodowych,</a:t>
            </a:r>
          </a:p>
          <a:p>
            <a:r>
              <a:rPr lang="pl-PL" sz="2800" i="1" dirty="0" smtClean="0">
                <a:latin typeface="Candara" pitchFamily="34" charset="0"/>
              </a:rPr>
              <a:t>Poznanie niemieckich miast: </a:t>
            </a:r>
            <a:r>
              <a:rPr lang="pl-PL" sz="2800" i="1" dirty="0" err="1" smtClean="0">
                <a:latin typeface="Candara" pitchFamily="34" charset="0"/>
              </a:rPr>
              <a:t>Schkeuditz</a:t>
            </a:r>
            <a:r>
              <a:rPr lang="pl-PL" sz="2800" i="1" dirty="0" smtClean="0">
                <a:latin typeface="Candara" pitchFamily="34" charset="0"/>
              </a:rPr>
              <a:t>, Lipska i Berlina,</a:t>
            </a:r>
          </a:p>
          <a:p>
            <a:r>
              <a:rPr lang="pl-PL" sz="2800" i="1" dirty="0" smtClean="0">
                <a:latin typeface="Candara" pitchFamily="34" charset="0"/>
              </a:rPr>
              <a:t>Nawiązanie kontaktów z rówieśnikami z Polski, Portugalii, oraz Hiszpanii . 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Uzyskane przez nas efekty </a:t>
            </a:r>
            <a:endParaRPr lang="pl-PL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03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785926"/>
            <a:ext cx="6034615" cy="4525962"/>
          </a:xfrm>
          <a:prstGeom prst="snip2Diag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000" i="1" dirty="0" smtClean="0">
                <a:solidFill>
                  <a:srgbClr val="00B0F0"/>
                </a:solidFill>
                <a:latin typeface="Candara" pitchFamily="34" charset="0"/>
              </a:rPr>
              <a:t>Potwierdzeniem nabytych efektów były Certyfikaty, wydane przez firmę </a:t>
            </a:r>
            <a:r>
              <a:rPr lang="pl-PL" sz="2000" i="1" dirty="0" err="1" smtClean="0">
                <a:solidFill>
                  <a:srgbClr val="00B0F0"/>
                </a:solidFill>
                <a:latin typeface="Candara" pitchFamily="34" charset="0"/>
              </a:rPr>
              <a:t>Vitalis</a:t>
            </a:r>
            <a:r>
              <a:rPr lang="pl-PL" sz="2000" i="1" dirty="0" smtClean="0">
                <a:solidFill>
                  <a:srgbClr val="00B0F0"/>
                </a:solidFill>
                <a:latin typeface="Candara" pitchFamily="34" charset="0"/>
              </a:rPr>
              <a:t>. Otrzymałyśmy je, podczas ostatniego spotkania informacyjnego </a:t>
            </a:r>
            <a:br>
              <a:rPr lang="pl-PL" sz="2000" i="1" dirty="0" smtClean="0">
                <a:solidFill>
                  <a:srgbClr val="00B0F0"/>
                </a:solidFill>
                <a:latin typeface="Candara" pitchFamily="34" charset="0"/>
              </a:rPr>
            </a:br>
            <a:r>
              <a:rPr lang="pl-PL" sz="2000" i="1" dirty="0" smtClean="0">
                <a:solidFill>
                  <a:srgbClr val="00B0F0"/>
                </a:solidFill>
                <a:latin typeface="Candara" pitchFamily="34" charset="0"/>
              </a:rPr>
              <a:t>z Panią Gosią </a:t>
            </a:r>
            <a:r>
              <a:rPr lang="pl-PL" sz="2000" i="1" dirty="0" err="1" smtClean="0">
                <a:solidFill>
                  <a:srgbClr val="00B0F0"/>
                </a:solidFill>
                <a:latin typeface="Candara" pitchFamily="34" charset="0"/>
              </a:rPr>
              <a:t>Woroną</a:t>
            </a:r>
            <a:r>
              <a:rPr lang="pl-PL" sz="2000" i="1" dirty="0" smtClean="0">
                <a:solidFill>
                  <a:srgbClr val="00B0F0"/>
                </a:solidFill>
                <a:latin typeface="Candara" pitchFamily="34" charset="0"/>
              </a:rPr>
              <a:t> -  niemiecką Koordynator projektu</a:t>
            </a:r>
            <a:r>
              <a:rPr lang="pl-PL" sz="2400" i="1" dirty="0" smtClean="0">
                <a:solidFill>
                  <a:srgbClr val="00B0F0"/>
                </a:solidFill>
                <a:latin typeface="Candara" pitchFamily="34" charset="0"/>
              </a:rPr>
              <a:t>.</a:t>
            </a:r>
            <a:endParaRPr lang="pl-PL" sz="2400" i="1" dirty="0">
              <a:solidFill>
                <a:srgbClr val="00B0F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i="1" dirty="0" smtClean="0">
                <a:effectLst/>
                <a:latin typeface="Candara" pitchFamily="34" charset="0"/>
              </a:rPr>
              <a:t>Pokoje mieszkalne – budynek </a:t>
            </a:r>
            <a:br>
              <a:rPr lang="pl-PL" i="1" dirty="0" smtClean="0">
                <a:effectLst/>
                <a:latin typeface="Candara" pitchFamily="34" charset="0"/>
              </a:rPr>
            </a:br>
            <a:r>
              <a:rPr lang="pl-PL" i="1" dirty="0" smtClean="0">
                <a:effectLst/>
                <a:latin typeface="Candara" pitchFamily="34" charset="0"/>
              </a:rPr>
              <a:t>dla uczniów </a:t>
            </a:r>
            <a:endParaRPr lang="pl-PL" i="1" dirty="0">
              <a:effectLst/>
              <a:latin typeface="Candara" pitchFamily="34" charset="0"/>
            </a:endParaRPr>
          </a:p>
        </p:txBody>
      </p:sp>
      <p:pic>
        <p:nvPicPr>
          <p:cNvPr id="5" name="Picture 9" descr="13236022_1006522899425954_1032992251_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5403" y="1481138"/>
            <a:ext cx="2822193" cy="452596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6" descr="13153361_653924481432009_1296446863_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94573" y="1481138"/>
            <a:ext cx="2545854" cy="45259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DWA TYGODNIE SZYBKO MINĘŁY  </a:t>
            </a:r>
            <a:br>
              <a:rPr lang="pl-PL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32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BYŁO WSPANIALE !!! </a:t>
            </a:r>
            <a:r>
              <a:rPr lang="pl-PL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l-PL" sz="2800" dirty="0"/>
          </a:p>
        </p:txBody>
      </p:sp>
      <p:pic>
        <p:nvPicPr>
          <p:cNvPr id="4" name="Picture 3" descr="C:\Users\jasiu\Desktop\2015 Projekt Erasmus+ Mobilność uczniów TUF i TB - kluczem do sukcesu zawodowego\Zdjęcia z pobytu w Niemczech\DSC003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857364"/>
            <a:ext cx="5902036" cy="442652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pl-PL" sz="4400" b="1" i="1" dirty="0" smtClean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>
              <a:buNone/>
            </a:pPr>
            <a:r>
              <a:rPr lang="pl-PL" sz="44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Uczennice klasy II i III kształcące się w Technikum nr 2 w Końskich - zawód technikum usług fryzjerskich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6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Dziękujemy za uwagę!</a:t>
            </a:r>
            <a:endParaRPr lang="pl-PL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286248" y="55721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Teren firmy </a:t>
            </a:r>
            <a:r>
              <a:rPr lang="pl-PL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Vitalis</a:t>
            </a:r>
            <a:r>
              <a:rPr lang="pl-PL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na Gut </a:t>
            </a:r>
            <a:r>
              <a:rPr lang="pl-PL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Wehlitz</a:t>
            </a:r>
            <a:r>
              <a:rPr lang="pl-PL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w </a:t>
            </a:r>
            <a:r>
              <a:rPr lang="pl-PL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Schkeuditz</a:t>
            </a:r>
            <a:r>
              <a:rPr lang="pl-PL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– fotografia wykonana z okna naszego pokoju</a:t>
            </a:r>
          </a:p>
        </p:txBody>
      </p:sp>
      <p:pic>
        <p:nvPicPr>
          <p:cNvPr id="3" name="Picture 7" descr="13182996_653924491432008_1829645126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3417888" cy="6075363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5" descr="14596910761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357430"/>
            <a:ext cx="5037138" cy="316865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sz="2400" i="1" dirty="0" smtClean="0">
                <a:latin typeface="Candara" pitchFamily="34" charset="0"/>
              </a:rPr>
              <a:t>       </a:t>
            </a:r>
            <a:r>
              <a:rPr lang="pl-PL" sz="2800" i="1" dirty="0" smtClean="0">
                <a:latin typeface="Candara" pitchFamily="34" charset="0"/>
              </a:rPr>
              <a:t>W poniedziałek – 4 kwietnia 2016r. o godzinie 9.00, rozpoczęłyśmy realizację naszych praktyk zawodowych z zakresu fryzjerstwa. Naszą opiekunką praktyk była Pani Angelika. Podczas pierwszego dnia, w konwersacjach  w jęz. niemieckim wspierała nas Pani prof. Małgorzata </a:t>
            </a:r>
            <a:r>
              <a:rPr lang="pl-PL" sz="2800" i="1" dirty="0" err="1" smtClean="0">
                <a:latin typeface="Candara" pitchFamily="34" charset="0"/>
              </a:rPr>
              <a:t>Hamela</a:t>
            </a:r>
            <a:r>
              <a:rPr lang="pl-PL" sz="2800" i="1" dirty="0" smtClean="0">
                <a:latin typeface="Candara" pitchFamily="34" charset="0"/>
              </a:rPr>
              <a:t>.  Po krótkich prezentacjach, rozpoczęłyśmy wykonywanie czynności fryzjerskich.</a:t>
            </a:r>
            <a:endParaRPr lang="pl-PL" sz="2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Rozpoczęcie praktyk zawodowych </a:t>
            </a:r>
            <a:b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na Gut </a:t>
            </a:r>
            <a:r>
              <a:rPr lang="pl-PL" sz="4400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Wehlitz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Rozpoczęcie praktyk zawodowych </a:t>
            </a:r>
            <a:b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na Gut </a:t>
            </a:r>
            <a:r>
              <a:rPr lang="pl-PL" sz="4400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Wehlitz</a:t>
            </a:r>
            <a:endParaRPr lang="pl-PL" dirty="0"/>
          </a:p>
        </p:txBody>
      </p:sp>
      <p:pic>
        <p:nvPicPr>
          <p:cNvPr id="4" name="Symbol zastępczy zawartości 3" descr="20160404_08250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43042" y="1714488"/>
            <a:ext cx="6034616" cy="4525962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pl-PL" sz="2400" i="1" dirty="0" smtClean="0">
              <a:latin typeface="Candara" pitchFamily="34" charset="0"/>
            </a:endParaRPr>
          </a:p>
          <a:p>
            <a:pPr algn="ctr">
              <a:buFontTx/>
              <a:buNone/>
            </a:pPr>
            <a:r>
              <a:rPr lang="pl-PL" sz="2400" i="1" dirty="0" smtClean="0">
                <a:latin typeface="Candara" pitchFamily="34" charset="0"/>
              </a:rPr>
              <a:t>Po praktykach, w poniedziałkowe popołudnie, po raz pierwszy znalazłyśmy się  w Lipsku. </a:t>
            </a:r>
          </a:p>
          <a:p>
            <a:pPr algn="ctr">
              <a:buFontTx/>
              <a:buNone/>
            </a:pPr>
            <a:r>
              <a:rPr lang="pl-PL" sz="2400" i="1" dirty="0" smtClean="0">
                <a:latin typeface="Candara" pitchFamily="34" charset="0"/>
              </a:rPr>
              <a:t>Z przewodnikiem – Panią Kasią, byłyśmy na Rynku Głównym i na „</a:t>
            </a:r>
            <a:r>
              <a:rPr lang="pl-PL" sz="2400" i="1" dirty="0" err="1" smtClean="0">
                <a:latin typeface="Candara" pitchFamily="34" charset="0"/>
              </a:rPr>
              <a:t>Augustusplatz</a:t>
            </a:r>
            <a:r>
              <a:rPr lang="pl-PL" sz="2400" i="1" dirty="0" smtClean="0">
                <a:latin typeface="Candara" pitchFamily="34" charset="0"/>
              </a:rPr>
              <a:t>”. Obejrzałyśmy m.in. Operę Lipską i Filharmonię „</a:t>
            </a:r>
            <a:r>
              <a:rPr lang="pl-PL" sz="2400" i="1" dirty="0" err="1" smtClean="0">
                <a:latin typeface="Candara" pitchFamily="34" charset="0"/>
              </a:rPr>
              <a:t>Gawendhaus</a:t>
            </a:r>
            <a:r>
              <a:rPr lang="pl-PL" sz="2400" i="1" dirty="0" smtClean="0">
                <a:latin typeface="Candara" pitchFamily="34" charset="0"/>
              </a:rPr>
              <a:t>”, zabytkowy pasaż handlowy, Kościoły Św. Tomasza i Św. Mikołaja, Stary i Nowy Ratusz Miejski. Z wieży widokowej, mogłyśmy podziwiać </a:t>
            </a:r>
          </a:p>
          <a:p>
            <a:pPr algn="ctr">
              <a:buFontTx/>
              <a:buNone/>
            </a:pPr>
            <a:r>
              <a:rPr lang="pl-PL" sz="2400" i="1" dirty="0" smtClean="0">
                <a:latin typeface="Candara" pitchFamily="34" charset="0"/>
              </a:rPr>
              <a:t>panoramę Lipska.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Wycieczka do Lipska – realizacja programu kulturowego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Lipsk – zwiedzamy Rynek Główny </a:t>
            </a:r>
            <a:b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pl-PL" sz="4400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ze Starym Ratuszem </a:t>
            </a:r>
            <a:endParaRPr lang="pl-PL" dirty="0"/>
          </a:p>
        </p:txBody>
      </p:sp>
      <p:pic>
        <p:nvPicPr>
          <p:cNvPr id="4" name="Symbol zastępczy zawartości 3" descr="20160404_14431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71604" y="1571612"/>
            <a:ext cx="6034616" cy="4525962"/>
          </a:xfrm>
          <a:prstGeom prst="round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reflection blurRad="6350" stA="50000" endA="300" endPos="38500" dist="508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203</TotalTime>
  <Words>805</Words>
  <Application>Microsoft Office PowerPoint</Application>
  <PresentationFormat>Pokaz na ekranie (4:3)</PresentationFormat>
  <Paragraphs>87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Hol</vt:lpstr>
      <vt:lpstr>Relacja z mobilności techników usług fryzjerskich w Niemczech </vt:lpstr>
      <vt:lpstr>Ogólne informacje o Projekcie</vt:lpstr>
      <vt:lpstr>Pierwszy dzień mobilności zagranicznej  w Niemczech </vt:lpstr>
      <vt:lpstr>Pokoje mieszkalne – budynek  dla uczniów </vt:lpstr>
      <vt:lpstr>Slajd 5</vt:lpstr>
      <vt:lpstr>Rozpoczęcie praktyk zawodowych  na Gut Wehlitz</vt:lpstr>
      <vt:lpstr>Rozpoczęcie praktyk zawodowych  na Gut Wehlitz</vt:lpstr>
      <vt:lpstr>Wycieczka do Lipska – realizacja programu kulturowego </vt:lpstr>
      <vt:lpstr>Lipsk – zwiedzamy Rynek Główny  ze Starym Ratuszem </vt:lpstr>
      <vt:lpstr>Slajd 10</vt:lpstr>
      <vt:lpstr>Slajd 11</vt:lpstr>
      <vt:lpstr>     Musimy przyznać, że … pokochałyśmy Lipsk!!!   </vt:lpstr>
      <vt:lpstr>Kolejne dni praktyk zawodowych  na Gut Wehlitz</vt:lpstr>
      <vt:lpstr>Slajd 14</vt:lpstr>
      <vt:lpstr>Slajd 15</vt:lpstr>
      <vt:lpstr> Doskonaliłyśmy nie tylko praktyczne umiejętności z zakresu fryzjerstwa ale również z kosmetologii. :-) </vt:lpstr>
      <vt:lpstr>Slajd 17</vt:lpstr>
      <vt:lpstr>Slajd 18</vt:lpstr>
      <vt:lpstr>Podczas śniadań, omawiałyśmy z naszymi opiekunkami szkolnymi, plany działań na kolejny dzień.</vt:lpstr>
      <vt:lpstr>Wycieczka do Berlina – realizacja programu kulturowego</vt:lpstr>
      <vt:lpstr>WEEKEND W BERLINIE</vt:lpstr>
      <vt:lpstr>Berlin –  po prawej stronie znajduje się Dworzec główny.  Fotografie zostały wykonane z okien naszego pokoju hotelowego.</vt:lpstr>
      <vt:lpstr>Berlin</vt:lpstr>
      <vt:lpstr>Berlin - Sprewa</vt:lpstr>
      <vt:lpstr>Muzeum Figur Woskowych  </vt:lpstr>
      <vt:lpstr>Slajd 26</vt:lpstr>
      <vt:lpstr>Slajd 27</vt:lpstr>
      <vt:lpstr>W drugim tygodniu naszej mobilności, realizowałyśmy praktyki zawodowe w salonach fryzjerskich   w Schkeuditz oraz w Lipsku </vt:lpstr>
      <vt:lpstr>Slajd 29</vt:lpstr>
      <vt:lpstr>Podczas dwóch wieczorów, grałyśmy w kręgle </vt:lpstr>
      <vt:lpstr>Slajd 31</vt:lpstr>
      <vt:lpstr>Ulubionym miejscem wieczornych spotkań był klub młodzieżowy. </vt:lpstr>
      <vt:lpstr>Zwiedziłyśmy lipskie ZOO </vt:lpstr>
      <vt:lpstr>Slajd 34</vt:lpstr>
      <vt:lpstr>Slajd 35</vt:lpstr>
      <vt:lpstr>Opis czynności wykonywanych  w ramach praktyk zawodowych </vt:lpstr>
      <vt:lpstr>Uzyskane przez nas efekty </vt:lpstr>
      <vt:lpstr>Uzyskane przez nas efekty </vt:lpstr>
      <vt:lpstr>Potwierdzeniem nabytych efektów były Certyfikaty, wydane przez firmę Vitalis. Otrzymałyśmy je, podczas ostatniego spotkania informacyjnego  z Panią Gosią Woroną -  niemiecką Koordynator projektu.</vt:lpstr>
      <vt:lpstr> DWA TYGODNIE SZYBKO MINĘŁY   BYŁO WSPANIALE !!!  </vt:lpstr>
      <vt:lpstr>Dziękujemy za uwagę!</vt:lpstr>
    </vt:vector>
  </TitlesOfParts>
  <Company>Ministrerstwo Edukacji Narodowej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Relacja z mobilności techników usług fryzjerskich w Niemczech</dc:title>
  <dc:creator>jasiu</dc:creator>
  <cp:lastModifiedBy>jasiu</cp:lastModifiedBy>
  <cp:revision>19</cp:revision>
  <dcterms:created xsi:type="dcterms:W3CDTF">2016-05-22T14:52:00Z</dcterms:created>
  <dcterms:modified xsi:type="dcterms:W3CDTF">2016-05-23T08:44:12Z</dcterms:modified>
</cp:coreProperties>
</file>