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77" r:id="rId6"/>
    <p:sldId id="279" r:id="rId7"/>
    <p:sldId id="280" r:id="rId8"/>
    <p:sldId id="281" r:id="rId9"/>
    <p:sldId id="282" r:id="rId10"/>
    <p:sldId id="283" r:id="rId11"/>
    <p:sldId id="278" r:id="rId12"/>
    <p:sldId id="284" r:id="rId13"/>
    <p:sldId id="285" r:id="rId14"/>
    <p:sldId id="294" r:id="rId15"/>
    <p:sldId id="266" r:id="rId16"/>
    <p:sldId id="267" r:id="rId17"/>
    <p:sldId id="295" r:id="rId18"/>
    <p:sldId id="286" r:id="rId19"/>
    <p:sldId id="287" r:id="rId20"/>
    <p:sldId id="293" r:id="rId21"/>
    <p:sldId id="288" r:id="rId22"/>
    <p:sldId id="269" r:id="rId23"/>
    <p:sldId id="289" r:id="rId24"/>
    <p:sldId id="291" r:id="rId25"/>
    <p:sldId id="290" r:id="rId26"/>
    <p:sldId id="292" r:id="rId27"/>
    <p:sldId id="274" r:id="rId28"/>
    <p:sldId id="276" r:id="rId29"/>
    <p:sldId id="275" r:id="rId3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F85C-7284-4AEA-AA32-70B98B6F2E00}" type="datetimeFigureOut">
              <a:rPr lang="pl-PL" smtClean="0"/>
              <a:pPr/>
              <a:t>2016-05-20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B1FB-A747-4E03-939D-94F9FC1492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F85C-7284-4AEA-AA32-70B98B6F2E00}" type="datetimeFigureOut">
              <a:rPr lang="pl-PL" smtClean="0"/>
              <a:pPr/>
              <a:t>2016-05-20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B1FB-A747-4E03-939D-94F9FC1492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F85C-7284-4AEA-AA32-70B98B6F2E00}" type="datetimeFigureOut">
              <a:rPr lang="pl-PL" smtClean="0"/>
              <a:pPr/>
              <a:t>2016-05-20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B1FB-A747-4E03-939D-94F9FC1492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F85C-7284-4AEA-AA32-70B98B6F2E00}" type="datetimeFigureOut">
              <a:rPr lang="pl-PL" smtClean="0"/>
              <a:pPr/>
              <a:t>2016-05-20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B1FB-A747-4E03-939D-94F9FC1492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F85C-7284-4AEA-AA32-70B98B6F2E00}" type="datetimeFigureOut">
              <a:rPr lang="pl-PL" smtClean="0"/>
              <a:pPr/>
              <a:t>2016-05-20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B1FB-A747-4E03-939D-94F9FC1492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F85C-7284-4AEA-AA32-70B98B6F2E00}" type="datetimeFigureOut">
              <a:rPr lang="pl-PL" smtClean="0"/>
              <a:pPr/>
              <a:t>2016-05-20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B1FB-A747-4E03-939D-94F9FC1492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F85C-7284-4AEA-AA32-70B98B6F2E00}" type="datetimeFigureOut">
              <a:rPr lang="pl-PL" smtClean="0"/>
              <a:pPr/>
              <a:t>2016-05-20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B1FB-A747-4E03-939D-94F9FC1492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F85C-7284-4AEA-AA32-70B98B6F2E00}" type="datetimeFigureOut">
              <a:rPr lang="pl-PL" smtClean="0"/>
              <a:pPr/>
              <a:t>2016-05-20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B1FB-A747-4E03-939D-94F9FC1492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F85C-7284-4AEA-AA32-70B98B6F2E00}" type="datetimeFigureOut">
              <a:rPr lang="pl-PL" smtClean="0"/>
              <a:pPr/>
              <a:t>2016-05-20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B1FB-A747-4E03-939D-94F9FC1492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F85C-7284-4AEA-AA32-70B98B6F2E00}" type="datetimeFigureOut">
              <a:rPr lang="pl-PL" smtClean="0"/>
              <a:pPr/>
              <a:t>2016-05-20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B1FB-A747-4E03-939D-94F9FC1492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F85C-7284-4AEA-AA32-70B98B6F2E00}" type="datetimeFigureOut">
              <a:rPr lang="pl-PL" smtClean="0"/>
              <a:pPr/>
              <a:t>2016-05-20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D90B1FB-A747-4E03-939D-94F9FC1492A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1BF85C-7284-4AEA-AA32-70B98B6F2E00}" type="datetimeFigureOut">
              <a:rPr lang="pl-PL" smtClean="0"/>
              <a:pPr/>
              <a:t>2016-05-20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90B1FB-A747-4E03-939D-94F9FC1492AB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0034" y="1428736"/>
            <a:ext cx="7851648" cy="1828800"/>
          </a:xfrm>
        </p:spPr>
        <p:txBody>
          <a:bodyPr>
            <a:noAutofit/>
          </a:bodyPr>
          <a:lstStyle/>
          <a:p>
            <a:r>
              <a:rPr lang="pl-PL" sz="4800" b="1" i="1" dirty="0" smtClean="0">
                <a:solidFill>
                  <a:srgbClr val="FF0000"/>
                </a:solidFill>
                <a:latin typeface="+mn-lt"/>
              </a:rPr>
              <a:t>Relacja z mobilności techników budownictwa w Niemczech </a:t>
            </a:r>
            <a:endParaRPr lang="pl-PL" sz="48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00034" y="3429000"/>
            <a:ext cx="7854696" cy="1752600"/>
          </a:xfrm>
        </p:spPr>
        <p:txBody>
          <a:bodyPr>
            <a:noAutofit/>
          </a:bodyPr>
          <a:lstStyle/>
          <a:p>
            <a:pPr algn="l">
              <a:lnSpc>
                <a:spcPct val="170000"/>
              </a:lnSpc>
            </a:pPr>
            <a:r>
              <a:rPr lang="pl-PL" sz="2000" b="1" i="1" dirty="0" smtClean="0"/>
              <a:t>Mobilność realizowana  przez ZSP nr 2 w Końskich w ramach Projektu p.t.: „Mobilność uczniów technikum usług fryzjerskich  </a:t>
            </a:r>
            <a:endParaRPr lang="pl-PL" sz="2000" b="1" i="1" dirty="0" smtClean="0"/>
          </a:p>
          <a:p>
            <a:pPr algn="l">
              <a:lnSpc>
                <a:spcPct val="170000"/>
              </a:lnSpc>
            </a:pPr>
            <a:r>
              <a:rPr lang="pl-PL" sz="2000" b="1" i="1" dirty="0" smtClean="0"/>
              <a:t>i </a:t>
            </a:r>
            <a:r>
              <a:rPr lang="pl-PL" sz="2000" b="1" i="1" dirty="0" smtClean="0"/>
              <a:t>technikum budownictwa – kluczem </a:t>
            </a:r>
            <a:r>
              <a:rPr lang="pl-PL" sz="2000" b="1" i="1" dirty="0" smtClean="0"/>
              <a:t>do </a:t>
            </a:r>
            <a:r>
              <a:rPr lang="pl-PL" sz="2000" b="1" i="1" dirty="0" smtClean="0"/>
              <a:t>sukcesu zawodowego” </a:t>
            </a:r>
            <a:endParaRPr lang="pl-PL" sz="2000" b="1" i="1" dirty="0" smtClean="0"/>
          </a:p>
          <a:p>
            <a:pPr algn="l">
              <a:lnSpc>
                <a:spcPct val="170000"/>
              </a:lnSpc>
            </a:pPr>
            <a:r>
              <a:rPr lang="pl-PL" sz="2000" b="1" i="1" dirty="0" smtClean="0"/>
              <a:t> w </a:t>
            </a:r>
            <a:r>
              <a:rPr lang="pl-PL" sz="2000" b="1" i="1" dirty="0" smtClean="0"/>
              <a:t>Programie </a:t>
            </a:r>
            <a:r>
              <a:rPr lang="pl-PL" sz="2000" b="1" i="1" dirty="0" smtClean="0"/>
              <a:t>FRSE </a:t>
            </a:r>
            <a:r>
              <a:rPr lang="pl-PL" sz="2000" b="1" i="1" dirty="0" smtClean="0"/>
              <a:t>Erasmus+ </a:t>
            </a:r>
          </a:p>
          <a:p>
            <a:pPr algn="l">
              <a:lnSpc>
                <a:spcPct val="170000"/>
              </a:lnSpc>
            </a:pPr>
            <a:r>
              <a:rPr lang="pl-PL" sz="2000" b="1" i="1" dirty="0" smtClean="0"/>
              <a:t>Akcja: Mobilność osób uczących się i pracowników.</a:t>
            </a:r>
            <a:endParaRPr lang="pl-PL" sz="2000" b="1" i="1" dirty="0"/>
          </a:p>
        </p:txBody>
      </p:sp>
      <p:pic>
        <p:nvPicPr>
          <p:cNvPr id="4" name="Obraz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319714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5214950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i="1" dirty="0" smtClean="0"/>
              <a:t>Praktyki zawodowe w </a:t>
            </a:r>
            <a:r>
              <a:rPr lang="pl-PL" i="1" dirty="0" err="1" smtClean="0"/>
              <a:t>Schkeuditz</a:t>
            </a:r>
            <a:endParaRPr lang="pl-PL" i="1" dirty="0"/>
          </a:p>
        </p:txBody>
      </p:sp>
      <p:pic>
        <p:nvPicPr>
          <p:cNvPr id="4" name="Symbol zastępczy zawartości 3" descr="DSC002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  <p:pic>
        <p:nvPicPr>
          <p:cNvPr id="5" name="Obraz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86454"/>
            <a:ext cx="319714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600" i="1" dirty="0" smtClean="0"/>
              <a:t>Praktyki zawodowe w Lipsku  - nowy budynek firmy </a:t>
            </a:r>
            <a:r>
              <a:rPr lang="pl-PL" sz="3600" i="1" dirty="0" err="1" smtClean="0"/>
              <a:t>Vitalis</a:t>
            </a:r>
            <a:endParaRPr lang="pl-PL" sz="3600" i="1" dirty="0"/>
          </a:p>
        </p:txBody>
      </p:sp>
      <p:pic>
        <p:nvPicPr>
          <p:cNvPr id="4" name="Symbol zastępczy zawartości 3" descr="12992861_928254883962850_500524946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8675" y="2020094"/>
            <a:ext cx="7486650" cy="4219575"/>
          </a:xfrm>
        </p:spPr>
      </p:pic>
      <p:pic>
        <p:nvPicPr>
          <p:cNvPr id="5" name="Obraz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86454"/>
            <a:ext cx="319714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 smtClean="0"/>
              <a:t>Praktyki zawodowe w Lipsku </a:t>
            </a:r>
            <a:endParaRPr lang="pl-PL" i="1" dirty="0"/>
          </a:p>
        </p:txBody>
      </p:sp>
      <p:pic>
        <p:nvPicPr>
          <p:cNvPr id="5" name="Symbol zastępczy zawartości 4" descr="12966492_787815198015578_1139133291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26698" y="1920875"/>
            <a:ext cx="2499604" cy="4433888"/>
          </a:xfrm>
        </p:spPr>
      </p:pic>
      <p:pic>
        <p:nvPicPr>
          <p:cNvPr id="6" name="Symbol zastępczy zawartości 5" descr="12992960_787815074682257_238380528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17698" y="1920875"/>
            <a:ext cx="2499604" cy="4433888"/>
          </a:xfrm>
        </p:spPr>
      </p:pic>
      <p:pic>
        <p:nvPicPr>
          <p:cNvPr id="7" name="Obraz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786454"/>
            <a:ext cx="319714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 smtClean="0"/>
              <a:t>Praktyki zawodowe w Lipsku</a:t>
            </a:r>
            <a:endParaRPr lang="pl-PL" i="1" dirty="0"/>
          </a:p>
        </p:txBody>
      </p:sp>
      <p:pic>
        <p:nvPicPr>
          <p:cNvPr id="5" name="Symbol zastępczy zawartości 4" descr="13014991_928254873962851_699029672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27001" y="1920875"/>
            <a:ext cx="2498998" cy="4433888"/>
          </a:xfrm>
        </p:spPr>
      </p:pic>
      <p:pic>
        <p:nvPicPr>
          <p:cNvPr id="6" name="Symbol zastępczy zawartości 5" descr="12992935_941147002667365_1365217891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10250" y="2613819"/>
            <a:ext cx="1714500" cy="3048000"/>
          </a:xfrm>
        </p:spPr>
      </p:pic>
      <p:pic>
        <p:nvPicPr>
          <p:cNvPr id="7" name="Obraz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786454"/>
            <a:ext cx="319714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600" dirty="0" smtClean="0"/>
              <a:t>Po kilku godzinach pracy w budownictwie, nasze spodnie i buty „pozostawiały wiele do życzenia” </a:t>
            </a:r>
            <a:r>
              <a:rPr lang="pl-PL" sz="3600" dirty="0" smtClean="0">
                <a:sym typeface="Wingdings" pitchFamily="2" charset="2"/>
              </a:rPr>
              <a:t></a:t>
            </a:r>
            <a:endParaRPr lang="pl-PL" sz="3600" dirty="0"/>
          </a:p>
        </p:txBody>
      </p:sp>
      <p:pic>
        <p:nvPicPr>
          <p:cNvPr id="4" name="Symbol zastępczy zawartości 3" descr="DSC002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2400" b="1" i="1" dirty="0" smtClean="0">
                <a:solidFill>
                  <a:srgbClr val="FF0000"/>
                </a:solidFill>
              </a:rPr>
              <a:t> </a:t>
            </a:r>
            <a:br>
              <a:rPr lang="pl-PL" sz="2400" b="1" i="1" dirty="0" smtClean="0">
                <a:solidFill>
                  <a:srgbClr val="FF0000"/>
                </a:solidFill>
              </a:rPr>
            </a:br>
            <a:r>
              <a:rPr lang="pl-PL" sz="3100" b="1" i="1" dirty="0" smtClean="0">
                <a:solidFill>
                  <a:srgbClr val="FF0000"/>
                </a:solidFill>
              </a:rPr>
              <a:t>Podczas praktyk zawodowych wykonywaliśmy następujące czynności:</a:t>
            </a:r>
            <a:endParaRPr lang="pl-PL" sz="3100" b="1" i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pl-PL" sz="2400" i="1" dirty="0" smtClean="0"/>
              <a:t>Przygotowywaliśmy stanowisko do pracy zgodnie z zasadami bhp;</a:t>
            </a:r>
          </a:p>
          <a:p>
            <a:pPr lvl="0"/>
            <a:r>
              <a:rPr lang="pl-PL" sz="2400" i="1" dirty="0" smtClean="0"/>
              <a:t>Przygotowywaliśmy plac budowy do wykonywania robót budowlanych według niemieckich standardów; </a:t>
            </a:r>
          </a:p>
          <a:p>
            <a:pPr lvl="0"/>
            <a:r>
              <a:rPr lang="pl-PL" sz="2400" i="1" dirty="0" smtClean="0"/>
              <a:t>Rozbieraliśmy istniejące elementy w odpowiedniej kolejności zgodnie  </a:t>
            </a:r>
            <a:r>
              <a:rPr lang="pl-PL" sz="2400" i="1" dirty="0" smtClean="0"/>
              <a:t>z </a:t>
            </a:r>
            <a:r>
              <a:rPr lang="pl-PL" sz="2400" i="1" dirty="0" smtClean="0"/>
              <a:t>przepisami BHP;</a:t>
            </a:r>
          </a:p>
          <a:p>
            <a:pPr lvl="0"/>
            <a:r>
              <a:rPr lang="pl-PL" sz="2400" i="1" dirty="0" smtClean="0"/>
              <a:t>Skuwaliśmy istniejące tynki i pozostałości po rozbiórce;</a:t>
            </a:r>
          </a:p>
          <a:p>
            <a:pPr lvl="0"/>
            <a:r>
              <a:rPr lang="pl-PL" sz="2400" i="1" dirty="0" smtClean="0"/>
              <a:t>Posługiwaliśmy się dokumentacją techniczną dotyczącą rozbudowy  </a:t>
            </a:r>
            <a:r>
              <a:rPr lang="pl-PL" sz="2400" i="1" dirty="0" smtClean="0"/>
              <a:t>i </a:t>
            </a:r>
            <a:r>
              <a:rPr lang="pl-PL" sz="2400" i="1" dirty="0" smtClean="0"/>
              <a:t>renowacji budynków; </a:t>
            </a:r>
          </a:p>
          <a:p>
            <a:pPr lvl="0"/>
            <a:r>
              <a:rPr lang="pl-PL" sz="2400" i="1" dirty="0" smtClean="0"/>
              <a:t>Wytwarzaliśmy zaprawy murarskie i tynkarskie;</a:t>
            </a:r>
          </a:p>
          <a:p>
            <a:pPr lvl="0"/>
            <a:r>
              <a:rPr lang="pl-PL" sz="2400" i="1" dirty="0" smtClean="0"/>
              <a:t>Kontrolowaliśmy procesy chemiczne podczas wykonywania zapraw  i mieszanek budowlanych;</a:t>
            </a:r>
          </a:p>
          <a:p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319714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sz="2400" b="1" i="1" dirty="0" smtClean="0">
                <a:solidFill>
                  <a:srgbClr val="FF0000"/>
                </a:solidFill>
              </a:rPr>
              <a:t>c.d.</a:t>
            </a:r>
            <a:endParaRPr lang="pl-PL" sz="2400" b="1" i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pl-PL" sz="2400" i="1" dirty="0" smtClean="0"/>
              <a:t>Wyliczaliśmy zapotrzebowanie na materiały budowlane;</a:t>
            </a:r>
          </a:p>
          <a:p>
            <a:pPr lvl="0"/>
            <a:r>
              <a:rPr lang="pl-PL" sz="2400" i="1" dirty="0" smtClean="0"/>
              <a:t>Przygotowywaliśmy materiały do wbudowania;</a:t>
            </a:r>
          </a:p>
          <a:p>
            <a:pPr lvl="0"/>
            <a:r>
              <a:rPr lang="pl-PL" sz="2400" i="1" dirty="0" smtClean="0"/>
              <a:t>Wykonywaliśmy prace murarskie, tynkarskie oraz renowacyjne dla ścian;</a:t>
            </a:r>
          </a:p>
          <a:p>
            <a:r>
              <a:rPr lang="pl-PL" sz="2400" i="1" dirty="0" smtClean="0"/>
              <a:t>Wykonywaliśmy: </a:t>
            </a:r>
            <a:r>
              <a:rPr lang="pl-PL" sz="2400" i="1" dirty="0" smtClean="0"/>
              <a:t>prace </a:t>
            </a:r>
            <a:r>
              <a:rPr lang="pl-PL" sz="2400" i="1" dirty="0" smtClean="0"/>
              <a:t>pomiarowe na terenie budowy, ściany działowe w technologii mokrej, ściany i sufity w technologii suchej zabudowy, ściany ochrony przeciwpożarowej z płyt gipsowo - </a:t>
            </a:r>
            <a:r>
              <a:rPr lang="pl-PL" sz="2400" i="1" dirty="0" err="1" smtClean="0"/>
              <a:t>włóknowych</a:t>
            </a:r>
            <a:r>
              <a:rPr lang="pl-PL" sz="2400" i="1" dirty="0" smtClean="0"/>
              <a:t> FERMACELL oraz ręczną i mechaniczną niwelację terenu;</a:t>
            </a:r>
          </a:p>
          <a:p>
            <a:pPr lvl="0"/>
            <a:r>
              <a:rPr lang="pl-PL" sz="2400" i="1" dirty="0" smtClean="0"/>
              <a:t>Przygotowywaliśmy podbudowę oraz wykonywanie nawierzchni;</a:t>
            </a:r>
          </a:p>
          <a:p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319714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i="1" dirty="0" smtClean="0">
                <a:solidFill>
                  <a:srgbClr val="FF0000"/>
                </a:solidFill>
              </a:rPr>
              <a:t>c.d.</a:t>
            </a:r>
            <a:endParaRPr lang="pl-PL" sz="2400" i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z="2400" i="1" dirty="0" smtClean="0"/>
              <a:t>Wykonywaliśmy wylewki betonowe;</a:t>
            </a:r>
          </a:p>
          <a:p>
            <a:pPr lvl="0"/>
            <a:r>
              <a:rPr lang="pl-PL" sz="2400" i="1" dirty="0" smtClean="0"/>
              <a:t>Przygotowywaliśmy zbrojenia oraz wykonywaliśmy </a:t>
            </a:r>
            <a:r>
              <a:rPr lang="pl-PL" sz="2400" i="1" dirty="0" smtClean="0"/>
              <a:t>fundamenty;</a:t>
            </a:r>
            <a:endParaRPr lang="pl-PL" sz="2400" i="1" dirty="0" smtClean="0"/>
          </a:p>
          <a:p>
            <a:pPr lvl="0"/>
            <a:r>
              <a:rPr lang="pl-PL" sz="2400" i="1" dirty="0" smtClean="0"/>
              <a:t>Ocenialiśmy jakość wykonywanych przez nas prac.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i="1" dirty="0" smtClean="0"/>
              <a:t>Po praktykach, nasze koleżanki pielęgnowały nam przeciążone ręce </a:t>
            </a:r>
            <a:endParaRPr lang="pl-PL" sz="3200" i="1" dirty="0"/>
          </a:p>
        </p:txBody>
      </p:sp>
      <p:pic>
        <p:nvPicPr>
          <p:cNvPr id="4" name="Symbol zastępczy zawartości 3" descr="DSC000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  <p:pic>
        <p:nvPicPr>
          <p:cNvPr id="5" name="Obraz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15016"/>
            <a:ext cx="319714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 smtClean="0"/>
              <a:t>Wieczory spędzaliśmy w klubie  </a:t>
            </a:r>
            <a:endParaRPr lang="pl-PL" i="1" dirty="0"/>
          </a:p>
        </p:txBody>
      </p:sp>
      <p:pic>
        <p:nvPicPr>
          <p:cNvPr id="4" name="Symbol zastępczy zawartości 3" descr="DSC003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  <p:pic>
        <p:nvPicPr>
          <p:cNvPr id="5" name="Obraz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15016"/>
            <a:ext cx="319714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i="1" dirty="0" smtClean="0">
                <a:latin typeface="+mn-lt"/>
              </a:rPr>
              <a:t>3 kwietnia 2016r. (niedziela) - przyjazd do </a:t>
            </a:r>
            <a:r>
              <a:rPr lang="pl-PL" i="1" dirty="0" err="1" smtClean="0">
                <a:latin typeface="+mn-lt"/>
              </a:rPr>
              <a:t>Schkeuditz</a:t>
            </a:r>
            <a:r>
              <a:rPr lang="pl-PL" i="1" dirty="0" smtClean="0">
                <a:latin typeface="+mn-lt"/>
              </a:rPr>
              <a:t> </a:t>
            </a:r>
            <a:endParaRPr lang="pl-PL" i="1" dirty="0">
              <a:latin typeface="+mn-lt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pl-PL" sz="2000" b="1" i="1" dirty="0" smtClean="0"/>
              <a:t>Zostaliśmy zakwaterowani w ośrodku należącym do firmy </a:t>
            </a:r>
            <a:r>
              <a:rPr lang="pl-PL" sz="2000" b="1" i="1" dirty="0" err="1" smtClean="0"/>
              <a:t>Vitalis</a:t>
            </a:r>
            <a:r>
              <a:rPr lang="pl-PL" sz="2000" b="1" i="1" dirty="0" smtClean="0"/>
              <a:t>. </a:t>
            </a:r>
          </a:p>
          <a:p>
            <a:r>
              <a:rPr lang="pl-PL" sz="2000" b="1" i="1" dirty="0" smtClean="0"/>
              <a:t>Na fotografii znajduje się brama wjazdowa na teren ośrodka.</a:t>
            </a:r>
            <a:endParaRPr lang="pl-PL" sz="2000" b="1" i="1" dirty="0"/>
          </a:p>
        </p:txBody>
      </p:sp>
      <p:pic>
        <p:nvPicPr>
          <p:cNvPr id="5" name="Symbol zastępczy obrazu 4" descr="DSC0001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  <p:pic>
        <p:nvPicPr>
          <p:cNvPr id="6" name="Obraz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85728"/>
            <a:ext cx="319714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i="1" dirty="0" smtClean="0"/>
              <a:t>Nocowaliśmy w tym budynku</a:t>
            </a:r>
            <a:endParaRPr lang="pl-PL" i="1" dirty="0"/>
          </a:p>
        </p:txBody>
      </p:sp>
      <p:pic>
        <p:nvPicPr>
          <p:cNvPr id="4" name="Symbol zastępczy zawartości 3" descr="DSC00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  <p:pic>
        <p:nvPicPr>
          <p:cNvPr id="5" name="Obraz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15016"/>
            <a:ext cx="319714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 smtClean="0"/>
              <a:t>Graliśmy w kręgle   </a:t>
            </a:r>
            <a:endParaRPr lang="pl-PL" i="1" dirty="0"/>
          </a:p>
        </p:txBody>
      </p:sp>
      <p:pic>
        <p:nvPicPr>
          <p:cNvPr id="4" name="Symbol zastępczy zawartości 3" descr="DSC002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  <p:pic>
        <p:nvPicPr>
          <p:cNvPr id="5" name="Obraz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15016"/>
            <a:ext cx="319714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i="1" dirty="0" smtClean="0">
                <a:latin typeface="+mn-lt"/>
              </a:rPr>
              <a:t>W ramach programu </a:t>
            </a:r>
            <a:r>
              <a:rPr lang="pl-PL" sz="2800" b="1" i="1" dirty="0" smtClean="0">
                <a:latin typeface="+mn-lt"/>
              </a:rPr>
              <a:t>kulturowego </a:t>
            </a:r>
            <a:r>
              <a:rPr lang="pl-PL" sz="2800" b="1" i="1" dirty="0" smtClean="0">
                <a:latin typeface="+mn-lt"/>
              </a:rPr>
              <a:t>mieliśmy wycieczki do Lipska i Berlina   </a:t>
            </a:r>
            <a:endParaRPr lang="pl-PL" sz="2800" b="1" i="1" dirty="0">
              <a:latin typeface="+mn-lt"/>
            </a:endParaRPr>
          </a:p>
        </p:txBody>
      </p:sp>
      <p:pic>
        <p:nvPicPr>
          <p:cNvPr id="6" name="Symbol zastępczy zawartości 5" descr="DSC0003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27001" y="1920875"/>
            <a:ext cx="2498997" cy="4433888"/>
          </a:xfrm>
        </p:spPr>
      </p:pic>
      <p:pic>
        <p:nvPicPr>
          <p:cNvPr id="9" name="Symbol zastępczy zawartości 8" descr="DSC0002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3002284"/>
            <a:ext cx="4038600" cy="2271070"/>
          </a:xfrm>
        </p:spPr>
      </p:pic>
      <p:pic>
        <p:nvPicPr>
          <p:cNvPr id="5" name="Obraz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5715016"/>
            <a:ext cx="319714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i="1" dirty="0" smtClean="0"/>
              <a:t>Oglądaliśmy zwierzątka w lipskim ZOO</a:t>
            </a:r>
            <a:endParaRPr lang="pl-PL" sz="4000" i="1" dirty="0"/>
          </a:p>
        </p:txBody>
      </p:sp>
      <p:pic>
        <p:nvPicPr>
          <p:cNvPr id="4" name="Symbol zastępczy zawartości 3" descr="DSC_02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0278" y="1935163"/>
            <a:ext cx="7803444" cy="4389437"/>
          </a:xfrm>
        </p:spPr>
      </p:pic>
      <p:pic>
        <p:nvPicPr>
          <p:cNvPr id="5" name="Obraz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43710"/>
            <a:ext cx="319714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i="1" dirty="0" smtClean="0"/>
              <a:t>Spotykaliśmy w Berlinie </a:t>
            </a:r>
            <a:br>
              <a:rPr lang="pl-PL" i="1" dirty="0" smtClean="0"/>
            </a:br>
            <a:r>
              <a:rPr lang="pl-PL" i="1" dirty="0" smtClean="0"/>
              <a:t>ciekawych „ludzi</a:t>
            </a:r>
            <a:r>
              <a:rPr lang="pl-PL" i="1" dirty="0" smtClean="0"/>
              <a:t>” :-)</a:t>
            </a:r>
            <a:endParaRPr lang="pl-PL" i="1" dirty="0"/>
          </a:p>
        </p:txBody>
      </p:sp>
      <p:pic>
        <p:nvPicPr>
          <p:cNvPr id="5" name="Symbol zastępczy zawartości 4" descr="12980665_928254800629525_157481879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27001" y="1920875"/>
            <a:ext cx="2498998" cy="4433888"/>
          </a:xfrm>
        </p:spPr>
      </p:pic>
      <p:pic>
        <p:nvPicPr>
          <p:cNvPr id="6" name="Symbol zastępczy zawartości 5" descr="12966766_611287515685598_1055439048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18001" y="1920875"/>
            <a:ext cx="2498998" cy="4433888"/>
          </a:xfrm>
        </p:spPr>
      </p:pic>
      <p:pic>
        <p:nvPicPr>
          <p:cNvPr id="7" name="Obraz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5715016"/>
            <a:ext cx="319714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 smtClean="0"/>
              <a:t>Zwiedzaliśmy muzea</a:t>
            </a:r>
            <a:endParaRPr lang="pl-PL" i="1" dirty="0"/>
          </a:p>
        </p:txBody>
      </p:sp>
      <p:pic>
        <p:nvPicPr>
          <p:cNvPr id="4" name="Symbol zastępczy zawartości 3" descr="DSC002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9" y="1935163"/>
            <a:ext cx="5852582" cy="4389436"/>
          </a:xfrm>
        </p:spPr>
      </p:pic>
      <p:pic>
        <p:nvPicPr>
          <p:cNvPr id="5" name="Obraz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15016"/>
            <a:ext cx="319714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200" dirty="0" smtClean="0"/>
              <a:t>Całodobową ochronę zapewniały nam opiekunki – Pani Małgorzata </a:t>
            </a:r>
            <a:r>
              <a:rPr lang="pl-PL" sz="3200" dirty="0" err="1" smtClean="0"/>
              <a:t>Hamela</a:t>
            </a:r>
            <a:r>
              <a:rPr lang="pl-PL" sz="3200" dirty="0" smtClean="0"/>
              <a:t>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i Pani Katarzyna </a:t>
            </a:r>
            <a:r>
              <a:rPr lang="pl-PL" sz="3200" dirty="0" smtClean="0"/>
              <a:t>Rybińska</a:t>
            </a:r>
            <a:endParaRPr lang="pl-PL" sz="3200" dirty="0"/>
          </a:p>
        </p:txBody>
      </p:sp>
      <p:pic>
        <p:nvPicPr>
          <p:cNvPr id="4" name="Symbol zastępczy zawartości 3" descr="DSC000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2" cy="4389437"/>
          </a:xfrm>
        </p:spPr>
      </p:pic>
      <p:pic>
        <p:nvPicPr>
          <p:cNvPr id="5" name="Obraz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15016"/>
            <a:ext cx="319714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i="1" dirty="0" smtClean="0"/>
              <a:t>Uzyskane przez nas efekty: </a:t>
            </a:r>
            <a:endParaRPr lang="pl-PL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lvl="0"/>
            <a:r>
              <a:rPr lang="pl-PL" sz="4500" dirty="0" smtClean="0"/>
              <a:t>Poszerzyliśmy wiedzę </a:t>
            </a:r>
            <a:r>
              <a:rPr lang="pl-PL" sz="4500" dirty="0" smtClean="0"/>
              <a:t>i </a:t>
            </a:r>
            <a:r>
              <a:rPr lang="pl-PL" sz="4500" dirty="0" smtClean="0"/>
              <a:t>praktyczne </a:t>
            </a:r>
            <a:r>
              <a:rPr lang="pl-PL" sz="4500" dirty="0" smtClean="0"/>
              <a:t>umiejętności </a:t>
            </a:r>
            <a:r>
              <a:rPr lang="pl-PL" sz="4500" dirty="0" smtClean="0"/>
              <a:t>zawodowe </a:t>
            </a:r>
            <a:r>
              <a:rPr lang="pl-PL" sz="4500" dirty="0" smtClean="0"/>
              <a:t>z budownictwa,</a:t>
            </a:r>
          </a:p>
          <a:p>
            <a:pPr lvl="0"/>
            <a:r>
              <a:rPr lang="pl-PL" sz="4500" dirty="0" smtClean="0"/>
              <a:t>Uczestniczyliśmy </a:t>
            </a:r>
            <a:r>
              <a:rPr lang="pl-PL" sz="4500" dirty="0" smtClean="0"/>
              <a:t>w nowej formie oceniania ECVET,</a:t>
            </a:r>
          </a:p>
          <a:p>
            <a:pPr lvl="0"/>
            <a:r>
              <a:rPr lang="pl-PL" sz="4500" dirty="0" smtClean="0"/>
              <a:t>Rozwinęliśmy </a:t>
            </a:r>
            <a:r>
              <a:rPr lang="pl-PL" sz="4500" dirty="0" smtClean="0"/>
              <a:t>umiejętności </a:t>
            </a:r>
            <a:r>
              <a:rPr lang="pl-PL" sz="4500" dirty="0" smtClean="0"/>
              <a:t>językowe </a:t>
            </a:r>
            <a:r>
              <a:rPr lang="pl-PL" sz="4500" dirty="0" smtClean="0"/>
              <a:t>w zakresie komunikowania się w języku </a:t>
            </a:r>
            <a:r>
              <a:rPr lang="pl-PL" sz="4500" dirty="0" smtClean="0"/>
              <a:t>niemieckim </a:t>
            </a:r>
            <a:r>
              <a:rPr lang="pl-PL" sz="4500" dirty="0" smtClean="0"/>
              <a:t>ze specjalnym uwzględnieniem języka  zawodowego,</a:t>
            </a:r>
          </a:p>
          <a:p>
            <a:pPr lvl="0"/>
            <a:r>
              <a:rPr lang="pl-PL" sz="4500" dirty="0" smtClean="0"/>
              <a:t>Zostaliśmy lepiej przygotowani </a:t>
            </a:r>
            <a:r>
              <a:rPr lang="pl-PL" sz="4500" dirty="0" smtClean="0"/>
              <a:t>do egzaminu potwierdzającego kwalifikacje w zawodzie,</a:t>
            </a:r>
          </a:p>
          <a:p>
            <a:pPr lvl="0"/>
            <a:r>
              <a:rPr lang="pl-PL" sz="4500" dirty="0" smtClean="0"/>
              <a:t>Podwyższyliśmy  samoocenę </a:t>
            </a:r>
            <a:r>
              <a:rPr lang="pl-PL" sz="4500" dirty="0" smtClean="0"/>
              <a:t>i </a:t>
            </a:r>
            <a:r>
              <a:rPr lang="pl-PL" sz="4500" dirty="0" smtClean="0"/>
              <a:t>motywację </a:t>
            </a:r>
            <a:r>
              <a:rPr lang="pl-PL" sz="4500" dirty="0" smtClean="0"/>
              <a:t>do dalszej nauki w zawodzie technik budownictwa,</a:t>
            </a:r>
          </a:p>
          <a:p>
            <a:pPr lvl="0"/>
            <a:r>
              <a:rPr lang="pl-PL" sz="4500" dirty="0" smtClean="0"/>
              <a:t>Poszerzyliśmy wiedzę </a:t>
            </a:r>
            <a:r>
              <a:rPr lang="pl-PL" sz="4500" dirty="0" smtClean="0"/>
              <a:t>w zakresie niemieckiej kultury, obyczajów, historii                      i gospodarki,  </a:t>
            </a:r>
          </a:p>
          <a:p>
            <a:pPr lvl="0"/>
            <a:r>
              <a:rPr lang="pl-PL" sz="4500" dirty="0" smtClean="0"/>
              <a:t>Zdobyliśmy unikalne doświadczenie zawodowe, </a:t>
            </a:r>
            <a:endParaRPr lang="pl-PL" sz="4500" dirty="0" smtClean="0"/>
          </a:p>
          <a:p>
            <a:pPr lvl="0"/>
            <a:r>
              <a:rPr lang="pl-PL" sz="4500" dirty="0" smtClean="0"/>
              <a:t>Poznaliśmy nowoczesne technologie </a:t>
            </a:r>
            <a:r>
              <a:rPr lang="pl-PL" sz="4500" dirty="0" smtClean="0"/>
              <a:t>w branży budowlanej,</a:t>
            </a:r>
          </a:p>
          <a:p>
            <a:pPr lvl="0"/>
            <a:r>
              <a:rPr lang="pl-PL" sz="4500" dirty="0" smtClean="0"/>
              <a:t>Zwiększyliśmy szanse </a:t>
            </a:r>
            <a:r>
              <a:rPr lang="pl-PL" sz="4500" dirty="0" smtClean="0"/>
              <a:t>na znalezienie zatrudnienia w kraju i za granicą,</a:t>
            </a:r>
          </a:p>
          <a:p>
            <a:pPr lvl="0"/>
            <a:r>
              <a:rPr lang="pl-PL" sz="4500" dirty="0" smtClean="0"/>
              <a:t>Poznaliśmy niemieckie miasta: </a:t>
            </a:r>
            <a:r>
              <a:rPr lang="pl-PL" sz="4500" dirty="0" err="1" smtClean="0"/>
              <a:t>Schkeuditz</a:t>
            </a:r>
            <a:r>
              <a:rPr lang="pl-PL" sz="4500" dirty="0" smtClean="0"/>
              <a:t>, </a:t>
            </a:r>
            <a:r>
              <a:rPr lang="pl-PL" sz="4500" dirty="0" smtClean="0"/>
              <a:t>Lipsk </a:t>
            </a:r>
            <a:r>
              <a:rPr lang="pl-PL" sz="4500" dirty="0" smtClean="0"/>
              <a:t>oraz </a:t>
            </a:r>
            <a:r>
              <a:rPr lang="pl-PL" sz="4500" dirty="0" smtClean="0"/>
              <a:t>Berlin,</a:t>
            </a:r>
          </a:p>
          <a:p>
            <a:pPr lvl="0"/>
            <a:r>
              <a:rPr lang="pl-PL" sz="4500" dirty="0" smtClean="0"/>
              <a:t>Nawiązaliśmy kontakty z rówieśnikami z Polski, Hiszpanii i Portugalii.</a:t>
            </a:r>
            <a:endParaRPr lang="pl-PL" sz="4500" dirty="0" smtClean="0"/>
          </a:p>
          <a:p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42852"/>
            <a:ext cx="319714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b="1" i="1" dirty="0" smtClean="0"/>
              <a:t>W piątek - 15.04.2016r. odbyło się  ostatnie spotkanie informacyjne, </a:t>
            </a:r>
            <a:r>
              <a:rPr lang="pl-PL" sz="2000" b="1" i="1" dirty="0" smtClean="0"/>
              <a:t/>
            </a:r>
            <a:br>
              <a:rPr lang="pl-PL" sz="2000" b="1" i="1" dirty="0" smtClean="0"/>
            </a:br>
            <a:r>
              <a:rPr lang="pl-PL" sz="2000" b="1" i="1" dirty="0" smtClean="0"/>
              <a:t> podczas którego otrzymaliśmy </a:t>
            </a:r>
            <a:r>
              <a:rPr lang="pl-PL" sz="2000" b="1" i="1" dirty="0" smtClean="0"/>
              <a:t>od Koordynatora  - Pani Gosi </a:t>
            </a:r>
            <a:r>
              <a:rPr lang="pl-PL" sz="2000" b="1" i="1" dirty="0" err="1" smtClean="0"/>
              <a:t>Worony</a:t>
            </a:r>
            <a:r>
              <a:rPr lang="pl-PL" sz="2000" b="1" i="1" dirty="0" smtClean="0"/>
              <a:t>, </a:t>
            </a:r>
            <a:r>
              <a:rPr lang="pl-PL" sz="2000" b="1" i="1" dirty="0" err="1" smtClean="0"/>
              <a:t>Ceryfikaty</a:t>
            </a:r>
            <a:r>
              <a:rPr lang="pl-PL" sz="2000" b="1" i="1" dirty="0" smtClean="0"/>
              <a:t> </a:t>
            </a:r>
            <a:r>
              <a:rPr lang="pl-PL" sz="2000" b="1" i="1" dirty="0" smtClean="0"/>
              <a:t>uczestnictwa w praktykach zawodowych, wystawione przez firmę </a:t>
            </a:r>
            <a:r>
              <a:rPr lang="pl-PL" sz="2000" b="1" i="1" dirty="0" err="1" smtClean="0"/>
              <a:t>Vitalis</a:t>
            </a:r>
            <a:r>
              <a:rPr lang="pl-PL" sz="2000" b="1" i="1" dirty="0" smtClean="0"/>
              <a:t> w </a:t>
            </a:r>
            <a:r>
              <a:rPr lang="pl-PL" sz="2000" b="1" i="1" dirty="0" err="1" smtClean="0"/>
              <a:t>Schkeuditz</a:t>
            </a:r>
            <a:endParaRPr lang="pl-PL" sz="2000" b="1" i="1" dirty="0"/>
          </a:p>
        </p:txBody>
      </p:sp>
      <p:pic>
        <p:nvPicPr>
          <p:cNvPr id="5" name="Symbol zastępczy zawartości 4" descr="DSC003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785926"/>
            <a:ext cx="4038600" cy="3028950"/>
          </a:xfrm>
        </p:spPr>
      </p:pic>
      <p:pic>
        <p:nvPicPr>
          <p:cNvPr id="6" name="Symbol zastępczy zawartości 5" descr="DSC0029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  <p:pic>
        <p:nvPicPr>
          <p:cNvPr id="7" name="Obraz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357826"/>
            <a:ext cx="319714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 smtClean="0"/>
              <a:t>Dziękujemy za uwagę!</a:t>
            </a:r>
            <a:endParaRPr lang="pl-PL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/>
              <a:t>Prezentację przygotowali uczniowie klas II i III Technikum Budownictwa w ZSP nr 2 w Końskich</a:t>
            </a:r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319714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sz="2400" b="1" i="1" dirty="0" smtClean="0">
                <a:latin typeface="+mn-lt"/>
              </a:rPr>
              <a:t>W dniu naszego przyjazdu odbyło się pierwsze spotkanie informacyjne z Panią Gosią </a:t>
            </a:r>
            <a:r>
              <a:rPr lang="pl-PL" sz="2400" b="1" i="1" dirty="0" err="1" smtClean="0">
                <a:latin typeface="+mn-lt"/>
              </a:rPr>
              <a:t>Woroną</a:t>
            </a:r>
            <a:r>
              <a:rPr lang="pl-PL" sz="2400" b="1" i="1" dirty="0" smtClean="0">
                <a:latin typeface="+mn-lt"/>
              </a:rPr>
              <a:t> – niemiecką Koordynator naszego projektu</a:t>
            </a:r>
            <a:endParaRPr lang="pl-PL" sz="2400" b="1" i="1" dirty="0">
              <a:latin typeface="+mn-lt"/>
            </a:endParaRPr>
          </a:p>
        </p:txBody>
      </p:sp>
      <p:pic>
        <p:nvPicPr>
          <p:cNvPr id="4" name="Symbol zastępczy zawartości 3" descr="DSC00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6116" y="2428868"/>
            <a:ext cx="5520000" cy="4140000"/>
          </a:xfrm>
        </p:spPr>
      </p:pic>
      <p:pic>
        <p:nvPicPr>
          <p:cNvPr id="5" name="Obraz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15016"/>
            <a:ext cx="319714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2400" b="1" i="1" dirty="0" smtClean="0">
                <a:latin typeface="+mn-lt"/>
              </a:rPr>
              <a:t>4 kwietnia 2016r. (poniedziałek) - rozpoczynamy praktyki zawodowe  na terenie  budowli historycznych </a:t>
            </a:r>
            <a:br>
              <a:rPr lang="pl-PL" sz="2400" b="1" i="1" dirty="0" smtClean="0">
                <a:latin typeface="+mn-lt"/>
              </a:rPr>
            </a:br>
            <a:r>
              <a:rPr lang="pl-PL" sz="2400" b="1" i="1" dirty="0" smtClean="0">
                <a:latin typeface="+mn-lt"/>
              </a:rPr>
              <a:t>w </a:t>
            </a:r>
            <a:r>
              <a:rPr lang="pl-PL" sz="2400" b="1" i="1" dirty="0" err="1" smtClean="0">
                <a:latin typeface="+mn-lt"/>
              </a:rPr>
              <a:t>Schkeuditz</a:t>
            </a:r>
            <a:r>
              <a:rPr lang="pl-PL" sz="2400" b="1" i="1" dirty="0" smtClean="0">
                <a:latin typeface="+mn-lt"/>
              </a:rPr>
              <a:t>. Jak widać na fotografii, jesteśmy  wypoczęci </a:t>
            </a:r>
            <a:br>
              <a:rPr lang="pl-PL" sz="2400" b="1" i="1" dirty="0" smtClean="0">
                <a:latin typeface="+mn-lt"/>
              </a:rPr>
            </a:br>
            <a:r>
              <a:rPr lang="pl-PL" sz="2400" b="1" i="1" dirty="0" smtClean="0">
                <a:latin typeface="+mn-lt"/>
              </a:rPr>
              <a:t>i solidnie  przygotowani do praktyk zawodowych.</a:t>
            </a:r>
            <a:endParaRPr lang="pl-PL" sz="2400" b="1" i="1" dirty="0">
              <a:latin typeface="+mn-lt"/>
            </a:endParaRPr>
          </a:p>
        </p:txBody>
      </p:sp>
      <p:pic>
        <p:nvPicPr>
          <p:cNvPr id="4" name="Symbol zastępczy zawartości 3" descr="1 dzień budowlanców przed praktykami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490" y="1935163"/>
            <a:ext cx="7789019" cy="4389437"/>
          </a:xfrm>
        </p:spPr>
      </p:pic>
      <p:pic>
        <p:nvPicPr>
          <p:cNvPr id="5" name="Obraz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86454"/>
            <a:ext cx="319714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200" dirty="0" smtClean="0"/>
              <a:t>P</a:t>
            </a:r>
            <a:r>
              <a:rPr lang="pl-PL" sz="3200" i="1" dirty="0" smtClean="0"/>
              <a:t>raktyki zawodowe odbywaliśmy od poniedziałku do piątku, na terenach firmy </a:t>
            </a:r>
            <a:r>
              <a:rPr lang="pl-PL" sz="3200" i="1" dirty="0" err="1" smtClean="0"/>
              <a:t>Vitalis</a:t>
            </a:r>
            <a:r>
              <a:rPr lang="pl-PL" sz="3200" i="1" dirty="0" smtClean="0"/>
              <a:t> w </a:t>
            </a:r>
            <a:r>
              <a:rPr lang="pl-PL" sz="3200" i="1" dirty="0" err="1" smtClean="0"/>
              <a:t>Schkeuditz</a:t>
            </a:r>
            <a:r>
              <a:rPr lang="pl-PL" sz="3200" i="1" dirty="0" smtClean="0"/>
              <a:t> </a:t>
            </a:r>
            <a:br>
              <a:rPr lang="pl-PL" sz="3200" i="1" dirty="0" smtClean="0"/>
            </a:br>
            <a:r>
              <a:rPr lang="pl-PL" sz="3200" i="1" dirty="0" smtClean="0"/>
              <a:t>oraz w Lipsku </a:t>
            </a:r>
            <a:endParaRPr lang="pl-PL" sz="3200" i="1" dirty="0"/>
          </a:p>
        </p:txBody>
      </p:sp>
      <p:pic>
        <p:nvPicPr>
          <p:cNvPr id="6" name="Symbol zastępczy zawartości 5" descr="20160404_0800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  <p:pic>
        <p:nvPicPr>
          <p:cNvPr id="7" name="Obraz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86454"/>
            <a:ext cx="319714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l-PL" i="1" dirty="0" smtClean="0"/>
              <a:t>Praktyki zawodowe w </a:t>
            </a:r>
            <a:r>
              <a:rPr lang="pl-PL" i="1" dirty="0" err="1" smtClean="0"/>
              <a:t>Schkeuditz</a:t>
            </a:r>
            <a:endParaRPr lang="pl-PL" i="1" dirty="0"/>
          </a:p>
        </p:txBody>
      </p:sp>
      <p:pic>
        <p:nvPicPr>
          <p:cNvPr id="6" name="Symbol zastępczy zawartości 5" descr="DSC002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  <p:pic>
        <p:nvPicPr>
          <p:cNvPr id="7" name="Obraz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86454"/>
            <a:ext cx="319714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i="1" dirty="0" smtClean="0"/>
              <a:t>Praktyki zawodowe w </a:t>
            </a:r>
            <a:r>
              <a:rPr lang="pl-PL" i="1" dirty="0" err="1" smtClean="0"/>
              <a:t>Schkeuditz</a:t>
            </a:r>
            <a:r>
              <a:rPr lang="pl-PL" i="1" dirty="0" smtClean="0"/>
              <a:t> </a:t>
            </a:r>
            <a:endParaRPr lang="pl-PL" dirty="0"/>
          </a:p>
        </p:txBody>
      </p:sp>
      <p:pic>
        <p:nvPicPr>
          <p:cNvPr id="4" name="Symbol zastępczy zawartości 3" descr="DSC002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  <p:pic>
        <p:nvPicPr>
          <p:cNvPr id="6" name="Obraz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86454"/>
            <a:ext cx="319714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i="1" dirty="0" smtClean="0"/>
              <a:t>Praktyki zawodowe w </a:t>
            </a:r>
            <a:r>
              <a:rPr lang="pl-PL" i="1" dirty="0" err="1" smtClean="0"/>
              <a:t>Schkeuditz</a:t>
            </a:r>
            <a:endParaRPr lang="pl-PL" i="1" dirty="0"/>
          </a:p>
        </p:txBody>
      </p:sp>
      <p:pic>
        <p:nvPicPr>
          <p:cNvPr id="4" name="Symbol zastępczy zawartości 3" descr="DSC002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  <p:pic>
        <p:nvPicPr>
          <p:cNvPr id="5" name="Obraz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86454"/>
            <a:ext cx="319714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i="1" dirty="0" smtClean="0"/>
              <a:t>Praktyki zawodowe  w </a:t>
            </a:r>
            <a:r>
              <a:rPr lang="pl-PL" i="1" dirty="0" err="1" smtClean="0"/>
              <a:t>Schkeuditz</a:t>
            </a:r>
            <a:endParaRPr lang="pl-PL" i="1" dirty="0"/>
          </a:p>
        </p:txBody>
      </p:sp>
      <p:pic>
        <p:nvPicPr>
          <p:cNvPr id="4" name="Symbol zastępczy zawartości 3" descr="DSC002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  <p:pic>
        <p:nvPicPr>
          <p:cNvPr id="5" name="Obraz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86454"/>
            <a:ext cx="319714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466</TotalTime>
  <Words>525</Words>
  <Application>Microsoft Office PowerPoint</Application>
  <PresentationFormat>Pokaz na ekranie (4:3)</PresentationFormat>
  <Paragraphs>62</Paragraphs>
  <Slides>29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0" baseType="lpstr">
      <vt:lpstr>Przepływ</vt:lpstr>
      <vt:lpstr>Relacja z mobilności techników budownictwa w Niemczech </vt:lpstr>
      <vt:lpstr>3 kwietnia 2016r. (niedziela) - przyjazd do Schkeuditz </vt:lpstr>
      <vt:lpstr>W dniu naszego przyjazdu odbyło się pierwsze spotkanie informacyjne z Panią Gosią Woroną – niemiecką Koordynator naszego projektu</vt:lpstr>
      <vt:lpstr>4 kwietnia 2016r. (poniedziałek) - rozpoczynamy praktyki zawodowe  na terenie  budowli historycznych  w Schkeuditz. Jak widać na fotografii, jesteśmy  wypoczęci  i solidnie  przygotowani do praktyk zawodowych.</vt:lpstr>
      <vt:lpstr>Praktyki zawodowe odbywaliśmy od poniedziałku do piątku, na terenach firmy Vitalis w Schkeuditz  oraz w Lipsku </vt:lpstr>
      <vt:lpstr>Praktyki zawodowe w Schkeuditz</vt:lpstr>
      <vt:lpstr>              Praktyki zawodowe w Schkeuditz </vt:lpstr>
      <vt:lpstr>Praktyki zawodowe w Schkeuditz</vt:lpstr>
      <vt:lpstr>Praktyki zawodowe  w Schkeuditz</vt:lpstr>
      <vt:lpstr>Praktyki zawodowe w Schkeuditz</vt:lpstr>
      <vt:lpstr>Praktyki zawodowe w Lipsku  - nowy budynek firmy Vitalis</vt:lpstr>
      <vt:lpstr>Praktyki zawodowe w Lipsku </vt:lpstr>
      <vt:lpstr>Praktyki zawodowe w Lipsku</vt:lpstr>
      <vt:lpstr>Po kilku godzinach pracy w budownictwie, nasze spodnie i buty „pozostawiały wiele do życzenia” </vt:lpstr>
      <vt:lpstr>  Podczas praktyk zawodowych wykonywaliśmy następujące czynności:</vt:lpstr>
      <vt:lpstr>c.d.</vt:lpstr>
      <vt:lpstr>c.d.</vt:lpstr>
      <vt:lpstr>Po praktykach, nasze koleżanki pielęgnowały nam przeciążone ręce </vt:lpstr>
      <vt:lpstr>Wieczory spędzaliśmy w klubie  </vt:lpstr>
      <vt:lpstr>Nocowaliśmy w tym budynku</vt:lpstr>
      <vt:lpstr>Graliśmy w kręgle   </vt:lpstr>
      <vt:lpstr>W ramach programu kulturowego mieliśmy wycieczki do Lipska i Berlina   </vt:lpstr>
      <vt:lpstr>Oglądaliśmy zwierzątka w lipskim ZOO</vt:lpstr>
      <vt:lpstr>Spotykaliśmy w Berlinie  ciekawych „ludzi” :-)</vt:lpstr>
      <vt:lpstr>Zwiedzaliśmy muzea</vt:lpstr>
      <vt:lpstr>Całodobową ochronę zapewniały nam opiekunki – Pani Małgorzata Hamela  i Pani Katarzyna Rybińska</vt:lpstr>
      <vt:lpstr>Uzyskane przez nas efekty: </vt:lpstr>
      <vt:lpstr>W piątek - 15.04.2016r. odbyło się  ostatnie spotkanie informacyjne,   podczas którego otrzymaliśmy od Koordynatora  - Pani Gosi Worony, Ceryfikaty uczestnictwa w praktykach zawodowych, wystawione przez firmę Vitalis w Schkeuditz</vt:lpstr>
      <vt:lpstr>Dziękujemy za uwagę!</vt:lpstr>
    </vt:vector>
  </TitlesOfParts>
  <Company>Ministrerstwo Edukacji Narodowej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Relacja z mobilności w Niemczech w terminie</dc:title>
  <dc:creator>jasiu</dc:creator>
  <cp:lastModifiedBy>jasiu</cp:lastModifiedBy>
  <cp:revision>61</cp:revision>
  <dcterms:created xsi:type="dcterms:W3CDTF">2016-05-01T17:06:18Z</dcterms:created>
  <dcterms:modified xsi:type="dcterms:W3CDTF">2016-05-20T10:49:34Z</dcterms:modified>
</cp:coreProperties>
</file>