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5" r:id="rId3"/>
    <p:sldId id="273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7E09EB3-8DEB-4A08-925D-0BD3298E7994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71A101-EAD8-47E9-B7A6-54B1F3142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Informacje dotyczące  projektu realizowanego przez </a:t>
            </a:r>
            <a:r>
              <a:rPr lang="pl-PL" sz="3200" dirty="0" err="1" smtClean="0"/>
              <a:t>zSP</a:t>
            </a:r>
            <a:r>
              <a:rPr lang="pl-PL" sz="3200" dirty="0" smtClean="0"/>
              <a:t>  nr 2 </a:t>
            </a:r>
            <a:br>
              <a:rPr lang="pl-PL" sz="3200" dirty="0" smtClean="0"/>
            </a:br>
            <a:r>
              <a:rPr lang="pl-PL" sz="3200" dirty="0" smtClean="0"/>
              <a:t>w końskich </a:t>
            </a:r>
            <a:br>
              <a:rPr lang="pl-PL" sz="3200" dirty="0" smtClean="0"/>
            </a:br>
            <a:r>
              <a:rPr lang="pl-PL" sz="3200" dirty="0" smtClean="0"/>
              <a:t>w programie FRSE Erasmus+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Tytuł projektu :”Mobilność uczniów technikum usług fryzjerskich </a:t>
            </a:r>
            <a:r>
              <a:rPr lang="pl-PL" sz="2400" dirty="0" smtClean="0"/>
              <a:t>           i </a:t>
            </a:r>
            <a:r>
              <a:rPr lang="pl-PL" sz="2400" dirty="0" smtClean="0"/>
              <a:t>technikum budownictwa – kluczem do sukcesu zawodowego” </a:t>
            </a:r>
            <a:endParaRPr lang="pl-PL" sz="2400" dirty="0"/>
          </a:p>
        </p:txBody>
      </p:sp>
      <p:pic>
        <p:nvPicPr>
          <p:cNvPr id="1026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  <p:pic>
        <p:nvPicPr>
          <p:cNvPr id="5" name="Picture 1" descr="C:\Users\xavier.platteau\Downloads\ecvet-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1133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b="1" i="1" dirty="0" smtClean="0"/>
              <a:t>     Przygotowanie pedagogiczne -</a:t>
            </a:r>
            <a:r>
              <a:rPr lang="pl-PL" sz="1600" i="1" dirty="0" smtClean="0"/>
              <a:t>27.02.2016r. – odbyły się warsztaty pedagogiczne w ilości 5 godzin lekcyjnych. Zajęcia przeprowadził Pan Łukasz Misztal – pedagog szkolny. Tematyka warsztatów dotyczyła: komunikacji interpersonalnej, metod rozwiązywania konfliktów, sposobów walki ze stresem, zasad współżycia społecznego oraz analizy własnej osobowości. Warsztaty zakończyły się testem sprawdzającym.</a:t>
            </a:r>
            <a:endParaRPr lang="pl-PL" sz="1600" dirty="0"/>
          </a:p>
        </p:txBody>
      </p:sp>
      <p:pic>
        <p:nvPicPr>
          <p:cNvPr id="5" name="Symbol zastępczy zawartości 4" descr="20160227_0918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  <p:pic>
        <p:nvPicPr>
          <p:cNvPr id="6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600" b="1" i="1" dirty="0" smtClean="0"/>
              <a:t>     Przygotowanie kulturowe - </a:t>
            </a:r>
            <a:r>
              <a:rPr lang="pl-PL" sz="1600" i="1" dirty="0" smtClean="0"/>
              <a:t>5.03.2016r. – zrealizowano 5 godzin lekcyjnych. Uczestnicy projektu pozyskali wiedzę dotyczącą: obyczajów panujących w Niemczech, różnic międzykulturowych, gospodarki i systemu ustrojowego Niemiec,</a:t>
            </a:r>
            <a:r>
              <a:rPr lang="pl-PL" sz="1600" dirty="0" smtClean="0"/>
              <a:t> </a:t>
            </a:r>
            <a:r>
              <a:rPr lang="pl-PL" sz="1600" i="1" dirty="0" smtClean="0"/>
              <a:t>dziedzictwa kulturowego i historii Niemiec oraz norm społeczno – kulturalnych panujących u naszych zachodnich sąsiadów. Zajęcia kulturowe przeprowadziła Pani Małgorzata </a:t>
            </a:r>
            <a:r>
              <a:rPr lang="pl-PL" sz="1600" i="1" dirty="0" err="1" smtClean="0"/>
              <a:t>Hamela</a:t>
            </a:r>
            <a:r>
              <a:rPr lang="pl-PL" sz="1600" i="1" dirty="0" smtClean="0"/>
              <a:t>. Zajęcia zakończyły się testem sprawdzającym.</a:t>
            </a:r>
            <a:endParaRPr lang="pl-PL" sz="1600" dirty="0"/>
          </a:p>
        </p:txBody>
      </p:sp>
      <p:pic>
        <p:nvPicPr>
          <p:cNvPr id="8" name="Symbol zastępczy zawartości 7" descr="kul1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  <p:pic>
        <p:nvPicPr>
          <p:cNvPr id="5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b="1" i="1" dirty="0" smtClean="0"/>
              <a:t>     22.03.2016r.</a:t>
            </a:r>
            <a:r>
              <a:rPr lang="pl-PL" i="1" dirty="0" smtClean="0"/>
              <a:t> – spotkanie informacyjne dyrektora szkoły z uczestnikami projektu i ich rodzicami, przed wyjazdem do Niemiec.</a:t>
            </a:r>
            <a:endParaRPr lang="pl-PL" dirty="0"/>
          </a:p>
        </p:txBody>
      </p:sp>
      <p:pic>
        <p:nvPicPr>
          <p:cNvPr id="7" name="Symbol zastępczy zawartości 6" descr="20160322_1623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  <p:pic>
        <p:nvPicPr>
          <p:cNvPr id="8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2000" b="1" i="1" dirty="0" smtClean="0"/>
              <a:t>    3.04.2016r. – 16.04.2016r. – </a:t>
            </a:r>
            <a:r>
              <a:rPr lang="pl-PL" sz="2000" i="1" dirty="0" smtClean="0"/>
              <a:t>pobyt 20 uczestników projektu w Niemczech wraz z 2 opiekunami: Małgorzatą </a:t>
            </a:r>
            <a:r>
              <a:rPr lang="pl-PL" sz="2000" i="1" dirty="0" err="1" smtClean="0"/>
              <a:t>Hamela</a:t>
            </a:r>
            <a:r>
              <a:rPr lang="pl-PL" sz="2000" i="1" dirty="0" smtClean="0"/>
              <a:t> – nauczycielem języka niemieckiego i Katarzyną Rybińską – nauczycielem przedmiotów  zawodowych na kierunku fryzjerskim i jednocześnie koordynatorem projektu. Podczas okresu mobilności, 10 uczennic z klas II </a:t>
            </a:r>
            <a:r>
              <a:rPr lang="pl-PL" sz="2000" i="1" dirty="0" smtClean="0"/>
              <a:t> i </a:t>
            </a:r>
            <a:r>
              <a:rPr lang="pl-PL" sz="2000" i="1" dirty="0" smtClean="0"/>
              <a:t>III technikum usług fryzjerskich i 10 uczniów z klas II i III technikum budownictwa odbyło 2-tygodniowe praktyki zawodowe w niemieckich przedsiębiorstwach. Zrealizowany został również program kulturowy, w ramach którego uczestnicy projektu zwiedzili Lipsk oraz  Berlin. </a:t>
            </a:r>
            <a:endParaRPr lang="pl-PL" sz="2000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 </a:t>
            </a:r>
            <a:r>
              <a:rPr lang="pl-PL" sz="2000" i="1" dirty="0" smtClean="0"/>
              <a:t>Podczas wycieczki do </a:t>
            </a:r>
            <a:r>
              <a:rPr lang="pl-PL" sz="2000" i="1" dirty="0" smtClean="0">
                <a:solidFill>
                  <a:srgbClr val="FF0000"/>
                </a:solidFill>
              </a:rPr>
              <a:t>Lipska</a:t>
            </a:r>
            <a:r>
              <a:rPr lang="pl-PL" sz="2000" i="1" dirty="0" smtClean="0"/>
              <a:t> uczniowie obejrzeli m.in.: zabytkowy „</a:t>
            </a:r>
            <a:r>
              <a:rPr lang="pl-PL" sz="2000" i="1" dirty="0" err="1" smtClean="0"/>
              <a:t>Augustusplatz</a:t>
            </a:r>
            <a:r>
              <a:rPr lang="pl-PL" sz="2000" i="1" dirty="0" smtClean="0"/>
              <a:t>” z Operą Lipską i Filharmonią „</a:t>
            </a:r>
            <a:r>
              <a:rPr lang="pl-PL" sz="2000" i="1" dirty="0" err="1" smtClean="0"/>
              <a:t>Gawendhaus</a:t>
            </a:r>
            <a:r>
              <a:rPr lang="pl-PL" sz="2000" i="1" dirty="0" smtClean="0"/>
              <a:t>”, zabytkowy pasaż handlowy, Kościoły Św. Tomasza i Św. Mikołaja, Stary i Nowy Ratusz Miejski, Muzeum DDR oraz ZOO. </a:t>
            </a:r>
          </a:p>
          <a:p>
            <a:r>
              <a:rPr lang="pl-PL" sz="2000" i="1" dirty="0" smtClean="0"/>
              <a:t>W ramach 2-dniowej wycieczki do </a:t>
            </a:r>
            <a:r>
              <a:rPr lang="pl-PL" sz="2000" i="1" dirty="0" smtClean="0">
                <a:solidFill>
                  <a:srgbClr val="FF0000"/>
                </a:solidFill>
              </a:rPr>
              <a:t>Berlina</a:t>
            </a:r>
            <a:r>
              <a:rPr lang="pl-PL" sz="2000" i="1" dirty="0" smtClean="0"/>
              <a:t>, uczestnicy projektu zwiedzili: Muzeum Figur Woskowych, Galerię Malarstwa oraz obejrzeli m.in. siedzibę Parlamentu w historycznym  Reichstagu, Ambasady, Pałac Prezydenta, Urząd Kanclerza Federalnego, Bramę Brandenburską, skwer „</a:t>
            </a:r>
            <a:r>
              <a:rPr lang="pl-PL" sz="2000" i="1" dirty="0" err="1" smtClean="0"/>
              <a:t>Alexanderplatz</a:t>
            </a:r>
            <a:r>
              <a:rPr lang="pl-PL" sz="2000" i="1" dirty="0" smtClean="0"/>
              <a:t>” z Wieżą Telewizyjną i Czerwonym Ratuszem i Katedrę Berlińską.</a:t>
            </a:r>
            <a:endParaRPr lang="pl-PL" sz="2000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i="1" dirty="0" smtClean="0"/>
              <a:t>Instytucją goszczącą była firma </a:t>
            </a:r>
            <a:r>
              <a:rPr lang="pl-PL" sz="2800" i="1" dirty="0" err="1" smtClean="0"/>
              <a:t>Vitalis</a:t>
            </a:r>
            <a:r>
              <a:rPr lang="pl-PL" sz="2800" i="1" dirty="0" smtClean="0"/>
              <a:t>  -partner naszego projektu. Na zakończenie pobytu w Niemczech, uczestnicy projektu otrzymali Certyfikaty i Zaświadczenia potwierdzające zaliczenie praktyk zawodowych. Wszyscy uczniowie wraz z opiekunami wrócili do Polski, zadowoleni z praktyk zawodowych i z realizacji programu kulturowego. </a:t>
            </a:r>
            <a:br>
              <a:rPr lang="pl-PL" sz="2800" i="1" dirty="0" smtClean="0"/>
            </a:br>
            <a:endParaRPr lang="pl-PL" sz="2800" dirty="0" smtClean="0"/>
          </a:p>
          <a:p>
            <a:endParaRPr lang="pl-PL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Europejski System Transferu Osiągnięć w Kształceniu i Szkoleniu Zawodowym (ECVET)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400" i="1" dirty="0" smtClean="0"/>
              <a:t>   </a:t>
            </a:r>
            <a:r>
              <a:rPr lang="pl-PL" sz="3200" i="1" dirty="0" smtClean="0"/>
              <a:t>Do oceny uzyskanych efektów zawodowych naszych uczniów, po raz pierwszy zastosowano system ECVET. </a:t>
            </a:r>
          </a:p>
          <a:p>
            <a:pPr algn="ctr">
              <a:buNone/>
            </a:pPr>
            <a:r>
              <a:rPr lang="pl-PL" sz="3200" i="1" dirty="0" smtClean="0"/>
              <a:t>Jest to techniczna rama umożliwiająca transfer, uznawanie i akumulację osiągnięć, efektów uczenia się oraz ich walidację.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logo-ecvet-te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390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Cele </a:t>
            </a:r>
            <a:r>
              <a:rPr lang="pl-PL" dirty="0" err="1" smtClean="0"/>
              <a:t>ecvet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Zwiększenie przejrzystości kwalifikacji </a:t>
            </a:r>
          </a:p>
          <a:p>
            <a:r>
              <a:rPr lang="pl-PL" sz="2400" dirty="0" smtClean="0"/>
              <a:t>Podnoszenie kompetencji obywateli </a:t>
            </a:r>
          </a:p>
          <a:p>
            <a:r>
              <a:rPr lang="pl-PL" sz="2400" dirty="0" smtClean="0"/>
              <a:t>Uczenie się przez całe życie </a:t>
            </a:r>
          </a:p>
          <a:p>
            <a:r>
              <a:rPr lang="pl-PL" sz="2400" dirty="0" smtClean="0"/>
              <a:t>Drożność między kontekstami uczenia się </a:t>
            </a:r>
          </a:p>
          <a:p>
            <a:r>
              <a:rPr lang="pl-PL" sz="2400" dirty="0" smtClean="0"/>
              <a:t>Zwiększenie mobilność uczących się </a:t>
            </a:r>
          </a:p>
          <a:p>
            <a:r>
              <a:rPr lang="pl-PL" sz="2400" dirty="0" smtClean="0"/>
              <a:t>Walidacja, uznawanie kompetencji zdobywanych na drodze formalnego uczenia się za granicą</a:t>
            </a:r>
          </a:p>
          <a:p>
            <a:r>
              <a:rPr lang="pl-PL" sz="2400" dirty="0" smtClean="0"/>
              <a:t>Rozwój współpracy i zwiększenie zaufania między partnerami w Europie </a:t>
            </a:r>
          </a:p>
          <a:p>
            <a:endParaRPr lang="pl-PL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  <p:pic>
        <p:nvPicPr>
          <p:cNvPr id="5" name="Obraz 4" descr="logo-ecvet-tea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85728"/>
            <a:ext cx="1390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Europejski System Transferu Osiągnięć w Kształceniu i Szkoleniu Zawodowym (ECVET)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W naszym projekcie zostały zastosowane następujące dokumenty systemu ECVET: </a:t>
            </a:r>
          </a:p>
          <a:p>
            <a:r>
              <a:rPr lang="pl-PL" dirty="0" smtClean="0"/>
              <a:t>Porozumienie o partnerstwie (Memorandum of </a:t>
            </a:r>
            <a:r>
              <a:rPr lang="pl-PL" dirty="0" err="1" smtClean="0"/>
              <a:t>Understanding</a:t>
            </a:r>
            <a:r>
              <a:rPr lang="pl-PL" dirty="0" smtClean="0"/>
              <a:t>) </a:t>
            </a:r>
          </a:p>
          <a:p>
            <a:r>
              <a:rPr lang="pl-PL" dirty="0" smtClean="0"/>
              <a:t>Porozumienie o programie zajęć (Learning </a:t>
            </a:r>
            <a:r>
              <a:rPr lang="pl-PL" dirty="0" err="1" smtClean="0"/>
              <a:t>Agreement</a:t>
            </a:r>
            <a:r>
              <a:rPr lang="pl-PL" dirty="0" smtClean="0"/>
              <a:t>) </a:t>
            </a:r>
          </a:p>
          <a:p>
            <a:r>
              <a:rPr lang="pl-PL" dirty="0" smtClean="0"/>
              <a:t>Indywidualny wykaz osiągnięć (Karta oceny efektów kształcenia)</a:t>
            </a:r>
          </a:p>
          <a:p>
            <a:endParaRPr lang="pl-PL" dirty="0"/>
          </a:p>
        </p:txBody>
      </p:sp>
      <p:pic>
        <p:nvPicPr>
          <p:cNvPr id="4" name="Obraz 3" descr="logo-ecvet-te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390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Europass</a:t>
            </a:r>
            <a:r>
              <a:rPr lang="pl-PL" dirty="0" smtClean="0"/>
              <a:t> mobilność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Podczas dzisiejszej konferencji, uczestnicy projektu otrzymają następujące dokumenty: </a:t>
            </a:r>
          </a:p>
          <a:p>
            <a:r>
              <a:rPr lang="pl-PL" dirty="0" smtClean="0"/>
              <a:t>Certyfikaty </a:t>
            </a:r>
            <a:r>
              <a:rPr lang="pl-PL" dirty="0" err="1" smtClean="0"/>
              <a:t>Europass</a:t>
            </a:r>
            <a:r>
              <a:rPr lang="pl-PL" dirty="0" smtClean="0"/>
              <a:t> Mobilność,</a:t>
            </a:r>
          </a:p>
          <a:p>
            <a:r>
              <a:rPr lang="pl-PL" dirty="0" smtClean="0"/>
              <a:t>Zaświadczenia potwierdzające udział w zajęciach językowo – kulturowo – pedagogicznych,</a:t>
            </a:r>
          </a:p>
          <a:p>
            <a:r>
              <a:rPr lang="pl-PL" dirty="0" smtClean="0"/>
              <a:t>Certyfikaty Paszporty Językowe,</a:t>
            </a:r>
          </a:p>
          <a:p>
            <a:r>
              <a:rPr lang="pl-PL" dirty="0" smtClean="0"/>
              <a:t>Zaświadczenia potwierdzające odbycie praktyk zawodowych, wystawione przez partnera naszego projektu - niemiecką firmę </a:t>
            </a:r>
            <a:r>
              <a:rPr lang="pl-PL" dirty="0" err="1" smtClean="0"/>
              <a:t>Vitalis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endParaRPr lang="pl-PL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2200" dirty="0" smtClean="0"/>
              <a:t>”Mobilność uczniów technikum usług fryzjerskich i technikum budownictwa</a:t>
            </a:r>
            <a:br>
              <a:rPr lang="pl-PL" sz="2200" dirty="0" smtClean="0"/>
            </a:br>
            <a:r>
              <a:rPr lang="pl-PL" sz="2200" dirty="0" smtClean="0"/>
              <a:t> – kluczem do sukcesu zawodowego” </a:t>
            </a:r>
            <a:endParaRPr lang="pl-PL" sz="2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   </a:t>
            </a:r>
            <a:r>
              <a:rPr lang="pl-PL" b="1" i="1" dirty="0" smtClean="0">
                <a:solidFill>
                  <a:srgbClr val="002060"/>
                </a:solidFill>
              </a:rPr>
              <a:t>Projekt znalazł się na 71 miejscu listy rankingowej na 733 wniosków złożonych </a:t>
            </a:r>
            <a:r>
              <a:rPr lang="pl-PL" b="1" i="1" dirty="0" smtClean="0">
                <a:solidFill>
                  <a:srgbClr val="002060"/>
                </a:solidFill>
              </a:rPr>
              <a:t>        z </a:t>
            </a:r>
            <a:r>
              <a:rPr lang="pl-PL" b="1" i="1" dirty="0" smtClean="0">
                <a:solidFill>
                  <a:srgbClr val="002060"/>
                </a:solidFill>
              </a:rPr>
              <a:t>całego kraju, w Wynikach selekcji konkursu wniosków złożonych do </a:t>
            </a:r>
            <a:r>
              <a:rPr lang="pl-PL" b="1" i="1" dirty="0" smtClean="0">
                <a:solidFill>
                  <a:srgbClr val="002060"/>
                </a:solidFill>
              </a:rPr>
              <a:t>Akcji </a:t>
            </a:r>
            <a:r>
              <a:rPr lang="pl-PL" b="1" i="1" dirty="0" smtClean="0">
                <a:solidFill>
                  <a:srgbClr val="002060"/>
                </a:solidFill>
              </a:rPr>
              <a:t>1 – Mobilność uczniów i kadry w sektorze Kształcenie i Szkolenia Zawodowe </a:t>
            </a:r>
            <a:r>
              <a:rPr lang="pl-PL" b="1" i="1" dirty="0" smtClean="0">
                <a:solidFill>
                  <a:srgbClr val="002060"/>
                </a:solidFill>
              </a:rPr>
              <a:t>           w </a:t>
            </a:r>
            <a:r>
              <a:rPr lang="pl-PL" b="1" i="1" dirty="0" smtClean="0">
                <a:solidFill>
                  <a:srgbClr val="002060"/>
                </a:solidFill>
              </a:rPr>
              <a:t>programie Erasmus+ w roku 2015. </a:t>
            </a:r>
          </a:p>
          <a:p>
            <a:pPr algn="ctr">
              <a:buNone/>
            </a:pPr>
            <a:r>
              <a:rPr lang="pl-PL" sz="4000" b="1" i="1" dirty="0" smtClean="0">
                <a:solidFill>
                  <a:srgbClr val="002060"/>
                </a:solidFill>
              </a:rPr>
              <a:t>Przyznane dofinansowanie: 34 162,00 Euro  </a:t>
            </a:r>
            <a:endParaRPr lang="pl-PL" sz="4000" b="1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Dziękuję za uwagę!</a:t>
            </a:r>
            <a:endParaRPr lang="pl-PL" i="1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00546"/>
            <a:ext cx="7239000" cy="2064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Zarządzanie projektem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 smtClean="0"/>
              <a:t>W skład Zespołu projektowego wchodzą:</a:t>
            </a:r>
          </a:p>
          <a:p>
            <a:r>
              <a:rPr lang="pl-PL" i="1" dirty="0" smtClean="0"/>
              <a:t>Koordynator projektu – Katarzyna Rybińska</a:t>
            </a:r>
          </a:p>
          <a:p>
            <a:r>
              <a:rPr lang="pl-PL" i="1" dirty="0" smtClean="0"/>
              <a:t>Pracownik ds. rekrutacji i promocji – Dorota Wilk</a:t>
            </a:r>
          </a:p>
          <a:p>
            <a:r>
              <a:rPr lang="pl-PL" i="1" dirty="0" smtClean="0"/>
              <a:t>Pracownik ds. monitoringu i ewaluacji – Wioletta Banasik</a:t>
            </a:r>
          </a:p>
          <a:p>
            <a:r>
              <a:rPr lang="pl-PL" i="1" dirty="0" smtClean="0"/>
              <a:t>Pracownik ds. obsługi kadrowo – finansowej projektu – Janina Jeżewska</a:t>
            </a:r>
            <a:endParaRPr lang="pl-PL" i="1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Partner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Instytucją partnerską jest Firma </a:t>
            </a:r>
            <a:r>
              <a:rPr lang="pl-PL" dirty="0" err="1" smtClean="0"/>
              <a:t>Vitalis</a:t>
            </a:r>
            <a:r>
              <a:rPr lang="pl-PL" dirty="0" smtClean="0"/>
              <a:t> </a:t>
            </a:r>
            <a:r>
              <a:rPr lang="pl-PL" dirty="0" err="1" smtClean="0"/>
              <a:t>Betreuungsgesellschaft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Modellprojekte</a:t>
            </a: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dirty="0" smtClean="0"/>
              <a:t>w </a:t>
            </a:r>
            <a:r>
              <a:rPr lang="pl-PL" dirty="0" err="1" smtClean="0"/>
              <a:t>Schkeuditz</a:t>
            </a:r>
            <a:r>
              <a:rPr lang="pl-PL" dirty="0" smtClean="0"/>
              <a:t> której głównym celem jest  zwiększanie mobilności zawodowej na europejskim rynku pracy. Firma specjalizuje się w organizacji praktyk zawodowych dla uczniów szkół technicznych i zawodowych oraz wyjazdów szkoleniowych kadry kształcącej z działu kształcenia zawodowego lub ogólnego.</a:t>
            </a:r>
            <a:endParaRPr lang="pl-PL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Partner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i="1" dirty="0" smtClean="0"/>
              <a:t>Firma </a:t>
            </a:r>
            <a:r>
              <a:rPr lang="pl-PL" sz="2000" i="1" dirty="0" err="1" smtClean="0"/>
              <a:t>Vitalis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Betreuungsgesellschaft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für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Modellprojekte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mbH</a:t>
            </a:r>
            <a:r>
              <a:rPr lang="pl-PL" sz="2000" i="1" dirty="0" smtClean="0"/>
              <a:t> została założona w 1997 r. i pełni rolę organizacji przyjmującej w ramach </a:t>
            </a:r>
            <a:r>
              <a:rPr lang="pl-PL" sz="2000" i="1" dirty="0" err="1" smtClean="0"/>
              <a:t>mobilnościowych</a:t>
            </a:r>
            <a:r>
              <a:rPr lang="pl-PL" sz="2000" i="1" dirty="0" smtClean="0"/>
              <a:t> programów unijnych. Jest ośrodkiem kształcenia zawodowego podobnym do polskich centrów kształcenia praktycznego. Siedziba firmy znajduje się w miejscowości </a:t>
            </a:r>
            <a:r>
              <a:rPr lang="pl-PL" sz="2000" i="1" dirty="0" err="1" smtClean="0"/>
              <a:t>Schkeuditz</a:t>
            </a:r>
            <a:r>
              <a:rPr lang="pl-PL" sz="2000" i="1" dirty="0" smtClean="0"/>
              <a:t>, oddalonej o 16 km od saksońskiego Lipska. Firma </a:t>
            </a:r>
            <a:r>
              <a:rPr lang="pl-PL" sz="2000" i="1" dirty="0" err="1" smtClean="0"/>
              <a:t>Vitalis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GmbH</a:t>
            </a:r>
            <a:r>
              <a:rPr lang="pl-PL" sz="2000" i="1" dirty="0" smtClean="0"/>
              <a:t> posiada swoją własną bazę noclegową i żywieniową, klub młodzieżowy, boisko do gry w siatkówkę i piłkę nożną oraz miejsce do </a:t>
            </a:r>
            <a:r>
              <a:rPr lang="pl-PL" sz="2000" i="1" dirty="0" err="1" smtClean="0"/>
              <a:t>grilowania</a:t>
            </a:r>
            <a:r>
              <a:rPr lang="pl-PL" sz="2000" i="1" dirty="0" smtClean="0"/>
              <a:t>, gdzie nie tylko młodzież ale i nauczyciele mają możliwość integracji w środowisku europejskim.</a:t>
            </a:r>
            <a:endParaRPr lang="pl-PL" sz="2000" dirty="0"/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/>
              <a:t>1.06.2015r. – rozpoczęcie projektu,</a:t>
            </a:r>
          </a:p>
          <a:p>
            <a:pPr>
              <a:buNone/>
            </a:pPr>
            <a:r>
              <a:rPr lang="pl-PL" sz="3600" dirty="0" smtClean="0"/>
              <a:t>09.2015r. – działania promocyjne oraz rekrutacja uczestników. Sporządzenie listy głównej i rezerwowej wybranych uczestników.</a:t>
            </a:r>
          </a:p>
        </p:txBody>
      </p:sp>
      <p:pic>
        <p:nvPicPr>
          <p:cNvPr id="4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 </a:t>
            </a:r>
            <a:endParaRPr lang="pl-PL" dirty="0"/>
          </a:p>
        </p:txBody>
      </p:sp>
      <p:pic>
        <p:nvPicPr>
          <p:cNvPr id="2050" name="Picture 2" descr="C:\Users\jasiu\Desktop\ulubione zdjęcia naszej rodzinki\Vitalis-Schkeuditz\20151001_082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936000" cy="2952000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i="1" dirty="0" smtClean="0"/>
              <a:t>30.09.2015r. – 02.10.2015r. – odbyła się wizyta przygotowawcza dyrektora szkoły Jana Rybińskiego i koordynatora projektu Katarzyny Rybińskiej u partnera naszego projektu – firmy </a:t>
            </a:r>
            <a:r>
              <a:rPr lang="pl-PL" i="1" dirty="0" err="1" smtClean="0"/>
              <a:t>Vitalis</a:t>
            </a:r>
            <a:r>
              <a:rPr lang="pl-PL" i="1" dirty="0" smtClean="0"/>
              <a:t> </a:t>
            </a:r>
          </a:p>
          <a:p>
            <a:pPr algn="ctr">
              <a:buNone/>
            </a:pPr>
            <a:r>
              <a:rPr lang="pl-PL" i="1" dirty="0" smtClean="0"/>
              <a:t>w </a:t>
            </a:r>
            <a:r>
              <a:rPr lang="pl-PL" i="1" dirty="0" err="1" smtClean="0"/>
              <a:t>Schkeuditz</a:t>
            </a:r>
            <a:r>
              <a:rPr lang="pl-PL" i="1" dirty="0" smtClean="0"/>
              <a:t>. </a:t>
            </a:r>
            <a:endParaRPr lang="pl-PL" dirty="0" smtClean="0"/>
          </a:p>
          <a:p>
            <a:pPr>
              <a:buNone/>
            </a:pPr>
            <a:r>
              <a:rPr lang="pl-PL" i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i="1" u="sng" dirty="0" smtClean="0"/>
              <a:t>Cele wizyty przygotowawczej:</a:t>
            </a:r>
            <a:endParaRPr lang="pl-PL" dirty="0" smtClean="0"/>
          </a:p>
          <a:p>
            <a:r>
              <a:rPr lang="pl-PL" i="1" dirty="0" smtClean="0"/>
              <a:t>sprawdzenie miejsc  praktyk zawodowych, zakwaterowania, spędzania czasu wolnego oraz realizacji programu kulturowego dla  uczestników projektu,</a:t>
            </a:r>
          </a:p>
          <a:p>
            <a:r>
              <a:rPr lang="pl-PL" i="1" dirty="0" smtClean="0"/>
              <a:t>poznanie możliwości organizacyjnych naszego partnera, </a:t>
            </a:r>
          </a:p>
          <a:p>
            <a:r>
              <a:rPr lang="pl-PL" i="1" dirty="0" smtClean="0"/>
              <a:t>uzgodnienie szczegółowych warunków pobytu naszych uczniów – uczestników projektu,</a:t>
            </a:r>
          </a:p>
          <a:p>
            <a:r>
              <a:rPr lang="pl-PL" i="1" dirty="0" smtClean="0"/>
              <a:t>omówienie procedur zastosowania systemu ECVET w naszym projekcie.  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Symbol zastępczy zawartości 4" descr="20151001_0823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617" y="2543536"/>
            <a:ext cx="3520440" cy="2639291"/>
          </a:xfrm>
        </p:spPr>
      </p:pic>
      <p:pic>
        <p:nvPicPr>
          <p:cNvPr id="6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5016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realizowane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i="1" dirty="0" smtClean="0"/>
              <a:t>   </a:t>
            </a:r>
            <a:r>
              <a:rPr lang="pl-PL" sz="2300" b="1" i="1" dirty="0" smtClean="0"/>
              <a:t>Przygotowanie językowe - </a:t>
            </a:r>
            <a:r>
              <a:rPr lang="pl-PL" sz="2300" i="1" dirty="0" smtClean="0"/>
              <a:t>12.10.2015r. – 16.01.2016r. – zrealizowano po 30 godzin zajęć z języka niemieckiego zawodowego dla każdej grupy uczestników kształcących się na kierunkach technik usług fryzjerskich i technik budownictwa. Przygotowanie językowe przeprowadziła Pani Małgorzata </a:t>
            </a:r>
            <a:r>
              <a:rPr lang="pl-PL" sz="2300" i="1" dirty="0" err="1" smtClean="0"/>
              <a:t>Hamela</a:t>
            </a:r>
            <a:r>
              <a:rPr lang="pl-PL" sz="2300" i="1" dirty="0" smtClean="0"/>
              <a:t> – nauczyciel języka niemieckiego w naszej szkole. Na zakończenie zajęć odbył się test sprawdzający.</a:t>
            </a:r>
            <a:endParaRPr lang="pl-PL" sz="2300" dirty="0"/>
          </a:p>
        </p:txBody>
      </p:sp>
      <p:pic>
        <p:nvPicPr>
          <p:cNvPr id="5" name="Symbol zastępczy zawartości 4" descr="Foto 3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617" y="2543536"/>
            <a:ext cx="3520440" cy="2639291"/>
          </a:xfrm>
        </p:spPr>
      </p:pic>
      <p:pic>
        <p:nvPicPr>
          <p:cNvPr id="6" name="Picture 2" descr="C:\Users\jasiu\Desktop\Zdjęcia z pobytu w Niemczech\1EU flag-Erasmus+_vect_POS - K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29330"/>
            <a:ext cx="252357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</TotalTime>
  <Words>862</Words>
  <Application>Microsoft Office PowerPoint</Application>
  <PresentationFormat>Pokaz na ekranie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Bogaty</vt:lpstr>
      <vt:lpstr>  Informacje dotyczące  projektu realizowanego przez zSP  nr 2  w końskich  w programie FRSE Erasmus+</vt:lpstr>
      <vt:lpstr>  ”Mobilność uczniów technikum usług fryzjerskich i technikum budownictwa  – kluczem do sukcesu zawodowego” </vt:lpstr>
      <vt:lpstr>Zarządzanie projektem</vt:lpstr>
      <vt:lpstr>Partner projektu</vt:lpstr>
      <vt:lpstr>Partner projektu</vt:lpstr>
      <vt:lpstr>Działania realizowane  w ramach projektu</vt:lpstr>
      <vt:lpstr>Działania realizowane  w ramach projektu </vt:lpstr>
      <vt:lpstr>Działania realizowane  w ramach projektu</vt:lpstr>
      <vt:lpstr>Działania realizowane  w ramach projektu</vt:lpstr>
      <vt:lpstr>Działania realizowane  w ramach projektu</vt:lpstr>
      <vt:lpstr>Działania realizowane  w ramach projektu</vt:lpstr>
      <vt:lpstr>Działania realizowane  w ramach projektu</vt:lpstr>
      <vt:lpstr>Działania realizowane  w ramach projektu</vt:lpstr>
      <vt:lpstr>Działania realizowane  w ramach projektu</vt:lpstr>
      <vt:lpstr>Działania realizowane w ramach projektu</vt:lpstr>
      <vt:lpstr>Europejski System Transferu Osiągnięć w Kształceniu i Szkoleniu Zawodowym (ECVET)</vt:lpstr>
      <vt:lpstr>Cele ecvet</vt:lpstr>
      <vt:lpstr>Europejski System Transferu Osiągnięć w Kształceniu i Szkoleniu Zawodowym (ECVET)</vt:lpstr>
      <vt:lpstr>Europass mobilność</vt:lpstr>
      <vt:lpstr>Dziękuję za uwagę!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Relacja z realizacji projektu realizowanego w programie FRSE Erasmus+</dc:title>
  <dc:creator>jasiu</dc:creator>
  <cp:lastModifiedBy>Your User Name</cp:lastModifiedBy>
  <cp:revision>36</cp:revision>
  <dcterms:created xsi:type="dcterms:W3CDTF">2016-05-10T20:14:19Z</dcterms:created>
  <dcterms:modified xsi:type="dcterms:W3CDTF">2016-05-25T08:20:59Z</dcterms:modified>
</cp:coreProperties>
</file>