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71" r:id="rId5"/>
    <p:sldId id="336" r:id="rId6"/>
    <p:sldId id="268" r:id="rId7"/>
    <p:sldId id="274" r:id="rId8"/>
    <p:sldId id="261" r:id="rId9"/>
    <p:sldId id="262" r:id="rId10"/>
    <p:sldId id="263" r:id="rId11"/>
    <p:sldId id="265" r:id="rId12"/>
    <p:sldId id="273" r:id="rId13"/>
    <p:sldId id="277" r:id="rId14"/>
    <p:sldId id="275" r:id="rId15"/>
    <p:sldId id="278" r:id="rId16"/>
    <p:sldId id="279" r:id="rId17"/>
    <p:sldId id="276" r:id="rId18"/>
    <p:sldId id="280" r:id="rId19"/>
    <p:sldId id="282" r:id="rId20"/>
    <p:sldId id="281" r:id="rId21"/>
    <p:sldId id="283" r:id="rId22"/>
    <p:sldId id="284" r:id="rId23"/>
    <p:sldId id="285" r:id="rId24"/>
    <p:sldId id="342" r:id="rId25"/>
    <p:sldId id="343" r:id="rId26"/>
    <p:sldId id="294" r:id="rId27"/>
    <p:sldId id="337" r:id="rId28"/>
    <p:sldId id="344" r:id="rId29"/>
    <p:sldId id="338" r:id="rId30"/>
    <p:sldId id="341" r:id="rId31"/>
    <p:sldId id="296" r:id="rId32"/>
    <p:sldId id="340" r:id="rId33"/>
    <p:sldId id="339" r:id="rId34"/>
    <p:sldId id="298" r:id="rId35"/>
    <p:sldId id="300" r:id="rId36"/>
    <p:sldId id="301" r:id="rId37"/>
    <p:sldId id="307" r:id="rId38"/>
    <p:sldId id="335" r:id="rId39"/>
    <p:sldId id="287" r:id="rId40"/>
    <p:sldId id="288" r:id="rId41"/>
    <p:sldId id="289" r:id="rId42"/>
    <p:sldId id="291" r:id="rId43"/>
    <p:sldId id="290" r:id="rId44"/>
    <p:sldId id="286" r:id="rId45"/>
    <p:sldId id="302" r:id="rId46"/>
    <p:sldId id="292" r:id="rId47"/>
    <p:sldId id="305" r:id="rId48"/>
    <p:sldId id="304" r:id="rId49"/>
    <p:sldId id="306" r:id="rId50"/>
    <p:sldId id="308" r:id="rId51"/>
    <p:sldId id="309" r:id="rId52"/>
    <p:sldId id="310" r:id="rId53"/>
    <p:sldId id="311" r:id="rId54"/>
    <p:sldId id="312" r:id="rId55"/>
    <p:sldId id="313" r:id="rId56"/>
    <p:sldId id="315" r:id="rId57"/>
    <p:sldId id="314" r:id="rId58"/>
    <p:sldId id="317" r:id="rId59"/>
    <p:sldId id="324" r:id="rId60"/>
    <p:sldId id="318" r:id="rId61"/>
    <p:sldId id="319" r:id="rId62"/>
    <p:sldId id="320" r:id="rId63"/>
    <p:sldId id="323" r:id="rId64"/>
    <p:sldId id="333" r:id="rId65"/>
    <p:sldId id="327" r:id="rId66"/>
    <p:sldId id="328" r:id="rId67"/>
    <p:sldId id="329" r:id="rId68"/>
    <p:sldId id="330" r:id="rId69"/>
    <p:sldId id="331" r:id="rId70"/>
    <p:sldId id="332" r:id="rId71"/>
    <p:sldId id="322" r:id="rId72"/>
    <p:sldId id="345" r:id="rId7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264186-D54E-49A9-9A21-FEBDB1666488}" type="datetimeFigureOut">
              <a:rPr lang="pl-PL" smtClean="0"/>
              <a:pPr/>
              <a:t>2016-06-30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1E037B-E9CA-46CE-B9E8-0AC9553D6A63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l.wikipedia.org/w/index.php?title=Aglomeracja_Lipsk-Halle&amp;action=edit&amp;redlink=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i="1" dirty="0" err="1" smtClean="0"/>
              <a:t>Schkeuditz</a:t>
            </a:r>
            <a:r>
              <a:rPr lang="pl-PL" i="1" dirty="0" smtClean="0"/>
              <a:t>, </a:t>
            </a:r>
            <a:r>
              <a:rPr lang="pl-PL" i="1" dirty="0" err="1" smtClean="0"/>
              <a:t>Leipzig</a:t>
            </a:r>
            <a:r>
              <a:rPr lang="pl-PL" i="1" dirty="0" smtClean="0"/>
              <a:t> </a:t>
            </a:r>
            <a:r>
              <a:rPr lang="pl-PL" i="1" dirty="0" err="1" smtClean="0"/>
              <a:t>und</a:t>
            </a:r>
            <a:r>
              <a:rPr lang="pl-PL" i="1" dirty="0" smtClean="0"/>
              <a:t> Berlin – </a:t>
            </a:r>
            <a:r>
              <a:rPr lang="pl-PL" i="1" dirty="0" err="1" smtClean="0"/>
              <a:t>auf</a:t>
            </a:r>
            <a:r>
              <a:rPr lang="pl-PL" i="1" dirty="0" smtClean="0"/>
              <a:t> </a:t>
            </a:r>
            <a:r>
              <a:rPr lang="pl-PL" i="1" dirty="0" err="1" smtClean="0"/>
              <a:t>einen</a:t>
            </a:r>
            <a:r>
              <a:rPr lang="pl-PL" i="1" dirty="0" smtClean="0"/>
              <a:t> </a:t>
            </a:r>
            <a:r>
              <a:rPr lang="pl-PL" i="1" dirty="0" err="1" smtClean="0"/>
              <a:t>Blick</a:t>
            </a:r>
            <a:endParaRPr lang="pl-PL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i="1" dirty="0" smtClean="0"/>
              <a:t>(…- na pierwszy rzut oka) </a:t>
            </a:r>
            <a:endParaRPr lang="pl-PL" sz="2400" i="1" dirty="0"/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 smtClean="0"/>
              <a:t>Kościół katolicki</a:t>
            </a:r>
            <a:endParaRPr lang="pl-PL" sz="3600" i="1" dirty="0"/>
          </a:p>
        </p:txBody>
      </p:sp>
      <p:pic>
        <p:nvPicPr>
          <p:cNvPr id="4" name="Symbol zastępczy zawartości 3" descr="20160408_125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 smtClean="0"/>
              <a:t>Dworzec kolejowy i autobusowy </a:t>
            </a:r>
            <a:br>
              <a:rPr lang="pl-PL" sz="3600" i="1" dirty="0" smtClean="0"/>
            </a:br>
            <a:r>
              <a:rPr lang="pl-PL" sz="3600" i="1" dirty="0" smtClean="0"/>
              <a:t>w </a:t>
            </a:r>
            <a:r>
              <a:rPr lang="pl-PL" sz="3600" i="1" dirty="0" err="1" smtClean="0"/>
              <a:t>Schkeuditz</a:t>
            </a:r>
            <a:r>
              <a:rPr lang="pl-PL" sz="3600" i="1" dirty="0" smtClean="0"/>
              <a:t> </a:t>
            </a:r>
            <a:endParaRPr lang="pl-PL" sz="3600" i="1" dirty="0"/>
          </a:p>
        </p:txBody>
      </p:sp>
      <p:pic>
        <p:nvPicPr>
          <p:cNvPr id="4" name="Symbol zastępczy zawartości 3" descr="DSC00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 smtClean="0"/>
              <a:t>Leipzig</a:t>
            </a:r>
            <a:r>
              <a:rPr lang="pl-PL" b="1" i="1" dirty="0" smtClean="0"/>
              <a:t> - Lipsk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        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Miasto na prawach powiatu, najliczniejszy ośrodek Saksonii oraz drugi, po Berlinie, wschodnich Niemiec. Miasto należy do aglomeracji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  <a:hlinkClick r:id="rId2" tooltip="Aglomeracja Lipsk-Halle (strona nie istnieje)"/>
              </a:rPr>
              <a:t> </a:t>
            </a: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Lipsk - Halle.</a:t>
            </a:r>
          </a:p>
          <a:p>
            <a:pPr algn="ctr">
              <a:buNone/>
            </a:pPr>
            <a:r>
              <a:rPr lang="pl-PL" sz="2400" i="1" dirty="0" smtClean="0">
                <a:solidFill>
                  <a:schemeClr val="accent2">
                    <a:lumMod val="50000"/>
                  </a:schemeClr>
                </a:solidFill>
              </a:rPr>
              <a:t>        Lipsk jest dużym ośrodkiem przemysłowym i jednym z ważniejszych centrów handlu (odbywają się tu Targi Lipskie), ośrodkiem kultury i nauki z kilkusetletnią tradycją. Miasto najmniej zniszczone w czasie II wojny światowej. Spośród wielkich metropolii niemieckich posiada najlepiej w całym kraju zachowany zespół dzielnic XIX- i XX-wiecznych.</a:t>
            </a:r>
          </a:p>
          <a:p>
            <a:endParaRPr lang="pl-PL" dirty="0"/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80834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900" i="1" dirty="0" smtClean="0"/>
              <a:t/>
            </a:r>
            <a:br>
              <a:rPr lang="pl-PL" sz="4900" i="1" dirty="0" smtClean="0"/>
            </a:br>
            <a:r>
              <a:rPr lang="pl-PL" sz="4400" i="1" dirty="0" err="1" smtClean="0"/>
              <a:t>Hauptabahnhof</a:t>
            </a:r>
            <a:r>
              <a:rPr lang="pl-PL" sz="4400" i="1" dirty="0" smtClean="0"/>
              <a:t> </a:t>
            </a:r>
            <a:br>
              <a:rPr lang="pl-PL" sz="4400" i="1" dirty="0" smtClean="0"/>
            </a:br>
            <a:r>
              <a:rPr lang="pl-PL" sz="4400" i="1" dirty="0" smtClean="0"/>
              <a:t>- Dworzec główny w Lipsku </a:t>
            </a:r>
            <a:endParaRPr lang="pl-PL" sz="4400" i="1" dirty="0"/>
          </a:p>
        </p:txBody>
      </p:sp>
      <p:pic>
        <p:nvPicPr>
          <p:cNvPr id="4" name="Symbol zastępczy zawartości 3" descr="DSC0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Dworzec główny w Lipsku - wnętrze</a:t>
            </a:r>
            <a:endParaRPr lang="pl-PL" i="1" dirty="0"/>
          </a:p>
        </p:txBody>
      </p:sp>
      <p:pic>
        <p:nvPicPr>
          <p:cNvPr id="4" name="Symbol zastępczy zawartości 3" descr="20160404_142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i="1" dirty="0" smtClean="0"/>
              <a:t>Lipsk - Rynek Główny </a:t>
            </a:r>
            <a:br>
              <a:rPr lang="pl-PL" sz="3200" i="1" dirty="0" smtClean="0"/>
            </a:br>
            <a:r>
              <a:rPr lang="pl-PL" sz="3200" i="1" dirty="0" smtClean="0"/>
              <a:t>Targi Lipskie w październiku 2015r.</a:t>
            </a:r>
            <a:br>
              <a:rPr lang="pl-PL" sz="3200" i="1" dirty="0" smtClean="0"/>
            </a:br>
            <a:r>
              <a:rPr lang="pl-PL" sz="3200" i="1" dirty="0" smtClean="0"/>
              <a:t> </a:t>
            </a:r>
            <a:endParaRPr lang="pl-PL" sz="3200" i="1" dirty="0"/>
          </a:p>
        </p:txBody>
      </p:sp>
      <p:pic>
        <p:nvPicPr>
          <p:cNvPr id="4" name="Symbol zastępczy zawartości 3" descr="20151002_101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Targi Lipskie – październik 2015r.</a:t>
            </a:r>
            <a:endParaRPr lang="pl-PL" i="1" dirty="0"/>
          </a:p>
        </p:txBody>
      </p:sp>
      <p:pic>
        <p:nvPicPr>
          <p:cNvPr id="4" name="Symbol zastępczy zawartości 3" descr="20151002_101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 smtClean="0"/>
              <a:t>Rynek Główny w Lipsku </a:t>
            </a:r>
            <a:br>
              <a:rPr lang="pl-PL" sz="3600" i="1" dirty="0" smtClean="0"/>
            </a:br>
            <a:r>
              <a:rPr lang="pl-PL" sz="3600" i="1" dirty="0" smtClean="0"/>
              <a:t>– kwiecień 2016r.</a:t>
            </a:r>
            <a:endParaRPr lang="pl-PL" sz="3600" i="1" dirty="0"/>
          </a:p>
        </p:txBody>
      </p:sp>
      <p:pic>
        <p:nvPicPr>
          <p:cNvPr id="4" name="Symbol zastępczy zawartości 3" descr="20160404_144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err="1" smtClean="0"/>
              <a:t>Leipzig</a:t>
            </a:r>
            <a:r>
              <a:rPr lang="pl-PL" i="1" dirty="0" smtClean="0"/>
              <a:t> - </a:t>
            </a:r>
            <a:r>
              <a:rPr lang="pl-PL" i="1" dirty="0" err="1" smtClean="0"/>
              <a:t>Burgplatz</a:t>
            </a:r>
            <a:endParaRPr lang="pl-PL" i="1" dirty="0"/>
          </a:p>
        </p:txBody>
      </p:sp>
      <p:pic>
        <p:nvPicPr>
          <p:cNvPr id="4" name="Symbol zastępczy zawartości 3" descr="20151002_105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err="1" smtClean="0"/>
              <a:t>Leipzig</a:t>
            </a:r>
            <a:r>
              <a:rPr lang="pl-PL" i="1" dirty="0" smtClean="0"/>
              <a:t> - </a:t>
            </a:r>
            <a:r>
              <a:rPr lang="pl-PL" i="1" dirty="0" err="1" smtClean="0"/>
              <a:t>Burgplatz</a:t>
            </a:r>
            <a:endParaRPr lang="pl-PL" i="1" dirty="0"/>
          </a:p>
        </p:txBody>
      </p:sp>
      <p:pic>
        <p:nvPicPr>
          <p:cNvPr id="4" name="Symbol zastępczy zawartości 3" descr="20151002_105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 smtClean="0"/>
              <a:t>Schkeuditz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i="1" dirty="0" smtClean="0">
                <a:solidFill>
                  <a:srgbClr val="FF0000"/>
                </a:solidFill>
              </a:rPr>
              <a:t>    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Miasto znajdujące się w kraju związkowym Saksonia, w powiecie </a:t>
            </a:r>
            <a:r>
              <a:rPr lang="pl-PL" i="1" dirty="0" err="1" smtClean="0">
                <a:solidFill>
                  <a:schemeClr val="accent2">
                    <a:lumMod val="50000"/>
                  </a:schemeClr>
                </a:solidFill>
              </a:rPr>
              <a:t>Nordsachsen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. Położone jest ok. 12 km od Lipska. Do 31 lipca 2008 miasto leżało na terenie zlikwidowanego już powiatu </a:t>
            </a:r>
            <a:r>
              <a:rPr lang="pl-PL" i="1" dirty="0" err="1" smtClean="0">
                <a:solidFill>
                  <a:schemeClr val="accent2">
                    <a:lumMod val="50000"/>
                  </a:schemeClr>
                </a:solidFill>
              </a:rPr>
              <a:t>Delitzsch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. Powierzchnia </a:t>
            </a:r>
            <a:r>
              <a:rPr lang="pl-PL" i="1" dirty="0" err="1" smtClean="0">
                <a:solidFill>
                  <a:schemeClr val="accent2">
                    <a:lumMod val="50000"/>
                  </a:schemeClr>
                </a:solidFill>
              </a:rPr>
              <a:t>Schkeuditz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 wynosi 80,91 </a:t>
            </a:r>
            <a:r>
              <a:rPr lang="pl-PL" i="1" dirty="0" err="1" smtClean="0">
                <a:solidFill>
                  <a:schemeClr val="accent2">
                    <a:lumMod val="50000"/>
                  </a:schemeClr>
                </a:solidFill>
              </a:rPr>
              <a:t>km²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. Miasto ma prawie  18 tysięcy mieszkańców. Na peryferiach </a:t>
            </a:r>
            <a:r>
              <a:rPr lang="pl-PL" i="1" dirty="0" err="1" smtClean="0">
                <a:solidFill>
                  <a:schemeClr val="accent2">
                    <a:lumMod val="50000"/>
                  </a:schemeClr>
                </a:solidFill>
              </a:rPr>
              <a:t>Schkeuditz</a:t>
            </a:r>
            <a:r>
              <a:rPr lang="pl-PL" i="1" dirty="0" smtClean="0">
                <a:solidFill>
                  <a:schemeClr val="accent2">
                    <a:lumMod val="50000"/>
                  </a:schemeClr>
                </a:solidFill>
              </a:rPr>
              <a:t> znajduje się port lotniczy Lipsk/Halle. W 2008 roku zostało w nim otworzone centrum przeładunkowe DHL. Jest to największy port lotniczy w Saksonii. </a:t>
            </a:r>
            <a:endParaRPr lang="pl-PL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Uniwersytet lipski</a:t>
            </a:r>
            <a:endParaRPr lang="pl-PL" i="1" dirty="0"/>
          </a:p>
        </p:txBody>
      </p:sp>
      <p:pic>
        <p:nvPicPr>
          <p:cNvPr id="6" name="Symbol zastępczy zawartości 5" descr="20160404_145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645708" y="1935163"/>
            <a:ext cx="5852583" cy="4389437"/>
          </a:xfrm>
        </p:spPr>
      </p:pic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smtClean="0"/>
              <a:t>Johann Wolfgang Goethe</a:t>
            </a:r>
            <a:br>
              <a:rPr lang="pl-PL" sz="4000" i="1" dirty="0" smtClean="0"/>
            </a:br>
            <a:r>
              <a:rPr lang="pl-PL" sz="4000" i="1" dirty="0" smtClean="0"/>
              <a:t>- pomnik w Lipsku</a:t>
            </a:r>
            <a:endParaRPr lang="pl-PL" sz="4000" i="1" dirty="0"/>
          </a:p>
        </p:txBody>
      </p:sp>
      <p:pic>
        <p:nvPicPr>
          <p:cNvPr id="4" name="Symbol zastępczy zawartości 3" descr="20160404_152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Nowy Ratusz</a:t>
            </a:r>
            <a:br>
              <a:rPr lang="pl-PL" i="1" dirty="0" smtClean="0"/>
            </a:br>
            <a:r>
              <a:rPr lang="pl-PL" i="1" dirty="0" smtClean="0"/>
              <a:t>   w Lipsku</a:t>
            </a:r>
            <a:endParaRPr lang="pl-PL" i="1" dirty="0"/>
          </a:p>
        </p:txBody>
      </p:sp>
      <p:pic>
        <p:nvPicPr>
          <p:cNvPr id="4" name="Symbol zastępczy zawartości 3" descr="20160412_111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268923" y="1374491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smtClean="0"/>
              <a:t>Pomnik Jana Sebastiana Bacha</a:t>
            </a:r>
            <a:endParaRPr lang="pl-PL" sz="4000" i="1" dirty="0"/>
          </a:p>
        </p:txBody>
      </p:sp>
      <p:pic>
        <p:nvPicPr>
          <p:cNvPr id="4" name="Symbol zastępczy zawartości 3" descr="DSC0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Jan Sebastian Bach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pl-PL" dirty="0" smtClean="0"/>
              <a:t>          był kantorem w Kościele św. Tomasza od 1723 roku aż do śmierci. Nauczał śpiewu w szkole przykościelnej i systematycznie dostarczał muzykę do dwóch głównych kościołów Lipska. Ponieważ Bach był człowiekiem pobożnym, który preferował w swojej twórczości muzykę religijną, komponował na każdy tydzień nowy utwór o charakterze religijnym. Kantaty były wykonywane podczas nabożeństw w każdą niedzielę przez chór  szesnastu śpiewaków pod kierunkiem autora. Prawdopodobnie na początku pobytu w Lipsku Bach zaprezentował swe dwa wielkie dzieła, </a:t>
            </a:r>
            <a:r>
              <a:rPr lang="pl-PL" dirty="0" err="1" smtClean="0"/>
              <a:t>t.j</a:t>
            </a:r>
            <a:r>
              <a:rPr lang="pl-PL" dirty="0" smtClean="0"/>
              <a:t>. Pasję wg św. Mateusza i </a:t>
            </a:r>
            <a:r>
              <a:rPr lang="pl-PL" dirty="0" err="1" smtClean="0"/>
              <a:t>Magnifikat</a:t>
            </a:r>
            <a:r>
              <a:rPr lang="pl-PL" dirty="0" smtClean="0"/>
              <a:t> D-dur. W 1729 Bach został dyrektorem Collegium </a:t>
            </a:r>
            <a:r>
              <a:rPr lang="pl-PL" dirty="0" err="1" smtClean="0"/>
              <a:t>Musicum</a:t>
            </a:r>
            <a:r>
              <a:rPr lang="pl-PL" dirty="0" smtClean="0"/>
              <a:t>, założonego na lipskim uniwersytecie przez Georga Philippa Telemanna. Pod koniec życia Bach ukończył pracę nad Mszą </a:t>
            </a:r>
            <a:r>
              <a:rPr lang="pl-PL" dirty="0" err="1" smtClean="0"/>
              <a:t>h-moll</a:t>
            </a:r>
            <a:r>
              <a:rPr lang="pl-PL" dirty="0" smtClean="0"/>
              <a:t>  (Wielką), która obok nowych części, skomponowanych w Lipsku, zawierała fragmenty pochodzące z dzieł wcześniejszych. Wielka msza </a:t>
            </a:r>
            <a:r>
              <a:rPr lang="pl-PL" dirty="0" err="1" smtClean="0"/>
              <a:t>h-moll</a:t>
            </a:r>
            <a:r>
              <a:rPr lang="pl-PL" dirty="0" smtClean="0"/>
              <a:t> jest uznawana za jedno z największych arcydzieł muzyki chóralnej.</a:t>
            </a:r>
            <a:endParaRPr lang="pl-PL" dirty="0"/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Jan Sebastian Bach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         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           zmarł w 1750 roku w wyniku wylewu krwi do mózgu i został pochowany w Kościele św. Tomasza. Prochy kompozytora umieszczono w kościelnej krypcie w nagrobku opatrzonym miedzianą płytą. W 1908 roku obok kościoła ustawiono pomnik autorstwa Carla </a:t>
            </a:r>
            <a:r>
              <a:rPr lang="pl-PL" dirty="0" err="1" smtClean="0"/>
              <a:t>Seffnera</a:t>
            </a:r>
            <a:r>
              <a:rPr lang="pl-PL" dirty="0" smtClean="0"/>
              <a:t>. </a:t>
            </a:r>
            <a:r>
              <a:rPr lang="pl-PL" i="1" dirty="0" smtClean="0"/>
              <a:t>(</a:t>
            </a:r>
            <a:r>
              <a:rPr lang="pl-PL" i="1" dirty="0" err="1" smtClean="0"/>
              <a:t>Żródło</a:t>
            </a:r>
            <a:r>
              <a:rPr lang="pl-PL" i="1" dirty="0" smtClean="0"/>
              <a:t>: </a:t>
            </a:r>
            <a:r>
              <a:rPr lang="pl-PL" i="1" dirty="0" err="1" smtClean="0"/>
              <a:t>Wikipedia</a:t>
            </a:r>
            <a:r>
              <a:rPr lang="pl-PL" i="1" dirty="0" smtClean="0"/>
              <a:t>)</a:t>
            </a:r>
          </a:p>
          <a:p>
            <a:endParaRPr lang="pl-PL" dirty="0"/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err="1" smtClean="0"/>
              <a:t>Thomaskirche</a:t>
            </a:r>
            <a:r>
              <a:rPr lang="pl-PL" sz="4000" i="1" dirty="0" smtClean="0"/>
              <a:t> - Kościół św. Tomasza</a:t>
            </a:r>
            <a:br>
              <a:rPr lang="pl-PL" sz="4000" i="1" dirty="0" smtClean="0"/>
            </a:br>
            <a:r>
              <a:rPr lang="pl-PL" sz="4000" i="1" dirty="0" smtClean="0"/>
              <a:t>- miejsce pracy Jana Sebastiana Bacha</a:t>
            </a:r>
            <a:endParaRPr lang="pl-PL" sz="4000" dirty="0"/>
          </a:p>
        </p:txBody>
      </p:sp>
      <p:pic>
        <p:nvPicPr>
          <p:cNvPr id="4" name="Symbol zastępczy zawartości 3" descr="20160404_153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600" i="1" dirty="0" err="1" smtClean="0"/>
              <a:t>Thomaskirche</a:t>
            </a:r>
            <a:r>
              <a:rPr lang="pl-PL" sz="3600" i="1" dirty="0" smtClean="0"/>
              <a:t> - Kościół </a:t>
            </a:r>
            <a:br>
              <a:rPr lang="pl-PL" sz="3600" i="1" dirty="0" smtClean="0"/>
            </a:br>
            <a:r>
              <a:rPr lang="pl-PL" sz="3600" i="1" dirty="0" smtClean="0"/>
              <a:t>św. Tomasza</a:t>
            </a:r>
            <a:endParaRPr lang="pl-PL" sz="3600" dirty="0"/>
          </a:p>
        </p:txBody>
      </p:sp>
      <p:pic>
        <p:nvPicPr>
          <p:cNvPr id="4" name="Symbol zastępczy zawartości 3" descr="20151002_100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err="1" smtClean="0"/>
              <a:t>Thomaskirche</a:t>
            </a:r>
            <a:r>
              <a:rPr lang="pl-PL" sz="4000" i="1" dirty="0" smtClean="0"/>
              <a:t> - Kościół </a:t>
            </a:r>
            <a:br>
              <a:rPr lang="pl-PL" sz="4000" i="1" dirty="0" smtClean="0"/>
            </a:br>
            <a:r>
              <a:rPr lang="pl-PL" sz="4000" i="1" dirty="0" smtClean="0"/>
              <a:t>św. Tomasza</a:t>
            </a:r>
            <a:endParaRPr lang="pl-PL" sz="4000" dirty="0"/>
          </a:p>
        </p:txBody>
      </p:sp>
      <p:pic>
        <p:nvPicPr>
          <p:cNvPr id="1026" name="Picture 2" descr="C:\Users\jasiu\Desktop\2015 Projekt Erasmus+ Mobilność uczniów TUF i TB - kluczem do sukcesu zawodowego\Zdjęcia z pobytu w Niemczech\Camera\20151002_10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 err="1" smtClean="0"/>
              <a:t>Thomaskirche</a:t>
            </a:r>
            <a:r>
              <a:rPr lang="pl-PL" sz="3600" i="1" dirty="0" smtClean="0"/>
              <a:t> - Kościół </a:t>
            </a:r>
            <a:br>
              <a:rPr lang="pl-PL" sz="3600" i="1" dirty="0" smtClean="0"/>
            </a:br>
            <a:r>
              <a:rPr lang="pl-PL" sz="3600" i="1" dirty="0" smtClean="0"/>
              <a:t>św. Tomasza</a:t>
            </a:r>
            <a:endParaRPr lang="pl-PL" sz="3600" dirty="0"/>
          </a:p>
        </p:txBody>
      </p:sp>
      <p:pic>
        <p:nvPicPr>
          <p:cNvPr id="4" name="Symbol zastępczy zawartości 3" descr="20151002_100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i="1" dirty="0" err="1" smtClean="0"/>
              <a:t>Schkeuditz</a:t>
            </a:r>
            <a:r>
              <a:rPr lang="pl-PL" sz="2800" i="1" dirty="0" smtClean="0"/>
              <a:t> </a:t>
            </a:r>
            <a:br>
              <a:rPr lang="pl-PL" sz="2800" i="1" dirty="0" smtClean="0"/>
            </a:br>
            <a:r>
              <a:rPr lang="pl-PL" sz="2800" i="1" dirty="0" smtClean="0"/>
              <a:t>–  </a:t>
            </a:r>
            <a:r>
              <a:rPr lang="pl-PL" sz="2800" i="1" dirty="0" smtClean="0">
                <a:solidFill>
                  <a:schemeClr val="accent2">
                    <a:lumMod val="50000"/>
                  </a:schemeClr>
                </a:solidFill>
              </a:rPr>
              <a:t>Ebert – </a:t>
            </a:r>
            <a:r>
              <a:rPr lang="pl-PL" sz="2800" i="1" dirty="0" err="1" smtClean="0"/>
              <a:t>Straße</a:t>
            </a:r>
            <a:r>
              <a:rPr lang="pl-PL" sz="2800" i="1" dirty="0" smtClean="0"/>
              <a:t> </a:t>
            </a:r>
            <a:br>
              <a:rPr lang="pl-PL" sz="2800" i="1" dirty="0" smtClean="0"/>
            </a:br>
            <a:r>
              <a:rPr lang="pl-PL" sz="2800" i="1" dirty="0" err="1" smtClean="0"/>
              <a:t>am</a:t>
            </a:r>
            <a:r>
              <a:rPr lang="pl-PL" sz="2800" i="1" dirty="0" smtClean="0"/>
              <a:t> </a:t>
            </a:r>
            <a:r>
              <a:rPr lang="pl-PL" sz="2800" i="1" dirty="0" err="1" smtClean="0"/>
              <a:t>Rathausplatz</a:t>
            </a:r>
            <a:r>
              <a:rPr lang="pl-PL" sz="2800" i="1" dirty="0" smtClean="0"/>
              <a:t> </a:t>
            </a:r>
            <a:r>
              <a:rPr lang="pl-PL" sz="2800" i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endParaRPr lang="pl-PL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20160404_062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              Tablica informacyjna </a:t>
            </a:r>
            <a:endParaRPr lang="pl-PL" dirty="0"/>
          </a:p>
        </p:txBody>
      </p:sp>
      <p:pic>
        <p:nvPicPr>
          <p:cNvPr id="4" name="Symbol zastępczy zawartości 3" descr="20151002_101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785926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43578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err="1" smtClean="0"/>
              <a:t>Nikolauskirche</a:t>
            </a:r>
            <a:r>
              <a:rPr lang="pl-PL" sz="4000" i="1" dirty="0" smtClean="0"/>
              <a:t> - Kościół św. Mikołaja</a:t>
            </a:r>
            <a:br>
              <a:rPr lang="pl-PL" sz="4000" i="1" dirty="0" smtClean="0"/>
            </a:br>
            <a:r>
              <a:rPr lang="pl-PL" sz="4000" i="1" dirty="0" smtClean="0"/>
              <a:t>- miejsce pracy Jana Sebastiana Bacha</a:t>
            </a:r>
            <a:endParaRPr lang="pl-PL" sz="4000" dirty="0"/>
          </a:p>
        </p:txBody>
      </p:sp>
      <p:pic>
        <p:nvPicPr>
          <p:cNvPr id="4" name="Symbol zastępczy zawartości 3" descr="20160406_135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i="1" dirty="0" err="1" smtClean="0"/>
              <a:t>Nikolauskirche</a:t>
            </a:r>
            <a:endParaRPr lang="pl-PL" dirty="0"/>
          </a:p>
        </p:txBody>
      </p:sp>
      <p:pic>
        <p:nvPicPr>
          <p:cNvPr id="4" name="Symbol zastępczy zawartości 3" descr="20160406_135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i="1" dirty="0" err="1" smtClean="0"/>
              <a:t>Nikolauskirche</a:t>
            </a:r>
            <a:endParaRPr lang="pl-PL" sz="5400" dirty="0"/>
          </a:p>
        </p:txBody>
      </p:sp>
      <p:pic>
        <p:nvPicPr>
          <p:cNvPr id="4" name="Symbol zastępczy zawartości 3" descr="20160406_134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i="1" dirty="0" err="1" smtClean="0"/>
              <a:t>Das</a:t>
            </a:r>
            <a:r>
              <a:rPr lang="pl-PL" sz="4000" i="1" dirty="0" smtClean="0"/>
              <a:t> </a:t>
            </a:r>
            <a:r>
              <a:rPr lang="pl-PL" sz="4000" i="1" dirty="0" err="1" smtClean="0"/>
              <a:t>Grassimuseum</a:t>
            </a:r>
            <a:r>
              <a:rPr lang="pl-PL" sz="4000" i="1" dirty="0" smtClean="0"/>
              <a:t> </a:t>
            </a:r>
            <a:r>
              <a:rPr lang="pl-PL" sz="4000" i="1" dirty="0" err="1" smtClean="0"/>
              <a:t>in</a:t>
            </a:r>
            <a:r>
              <a:rPr lang="pl-PL" sz="4000" i="1" dirty="0" smtClean="0"/>
              <a:t> </a:t>
            </a:r>
            <a:r>
              <a:rPr lang="pl-PL" sz="4000" i="1" dirty="0" err="1" smtClean="0"/>
              <a:t>Leipzig</a:t>
            </a:r>
            <a:endParaRPr lang="pl-PL" sz="4000" i="1" dirty="0"/>
          </a:p>
        </p:txBody>
      </p:sp>
      <p:pic>
        <p:nvPicPr>
          <p:cNvPr id="4" name="Symbol zastępczy zawartości 3" descr="20160406_103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Der </a:t>
            </a:r>
            <a:r>
              <a:rPr lang="pl-PL" i="1" dirty="0" err="1" smtClean="0"/>
              <a:t>alte</a:t>
            </a:r>
            <a:r>
              <a:rPr lang="pl-PL" i="1" dirty="0" smtClean="0"/>
              <a:t> </a:t>
            </a:r>
            <a:r>
              <a:rPr lang="pl-PL" i="1" dirty="0" err="1" smtClean="0"/>
              <a:t>Johannisfriedhof</a:t>
            </a:r>
            <a:r>
              <a:rPr lang="pl-PL" i="1" dirty="0" smtClean="0"/>
              <a:t> </a:t>
            </a:r>
            <a:r>
              <a:rPr lang="pl-PL" i="1" dirty="0" err="1" smtClean="0"/>
              <a:t>in</a:t>
            </a:r>
            <a:r>
              <a:rPr lang="pl-PL" i="1" dirty="0" smtClean="0"/>
              <a:t> </a:t>
            </a:r>
            <a:r>
              <a:rPr lang="pl-PL" i="1" dirty="0" err="1" smtClean="0"/>
              <a:t>Leipzig</a:t>
            </a:r>
            <a:endParaRPr lang="pl-PL" i="1" dirty="0"/>
          </a:p>
        </p:txBody>
      </p:sp>
      <p:pic>
        <p:nvPicPr>
          <p:cNvPr id="4" name="Symbol zastępczy zawartości 3" descr="20160412_120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Der </a:t>
            </a:r>
            <a:r>
              <a:rPr lang="pl-PL" i="1" dirty="0" err="1" smtClean="0"/>
              <a:t>alte</a:t>
            </a:r>
            <a:r>
              <a:rPr lang="pl-PL" i="1" dirty="0" smtClean="0"/>
              <a:t> </a:t>
            </a:r>
            <a:r>
              <a:rPr lang="pl-PL" i="1" dirty="0" err="1" smtClean="0"/>
              <a:t>Johannisfriedhof</a:t>
            </a:r>
            <a:r>
              <a:rPr lang="pl-PL" i="1" dirty="0" smtClean="0"/>
              <a:t> </a:t>
            </a:r>
            <a:r>
              <a:rPr lang="pl-PL" i="1" dirty="0" err="1" smtClean="0"/>
              <a:t>in</a:t>
            </a:r>
            <a:r>
              <a:rPr lang="pl-PL" i="1" dirty="0" smtClean="0"/>
              <a:t> </a:t>
            </a:r>
            <a:r>
              <a:rPr lang="pl-PL" i="1" dirty="0" err="1" smtClean="0"/>
              <a:t>Leipzig</a:t>
            </a:r>
            <a:endParaRPr lang="pl-PL" dirty="0"/>
          </a:p>
        </p:txBody>
      </p:sp>
      <p:pic>
        <p:nvPicPr>
          <p:cNvPr id="4" name="Symbol zastępczy zawartości 3" descr="20160412_120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1" i="1" dirty="0" smtClean="0"/>
              <a:t>Pomnik Bitwy Narodów (</a:t>
            </a:r>
            <a:r>
              <a:rPr lang="pl-PL" sz="2000" b="1" i="1" dirty="0" err="1" smtClean="0"/>
              <a:t>Völkerschlachtdenkmal</a:t>
            </a:r>
            <a:r>
              <a:rPr lang="pl-PL" sz="2000" b="1" i="1" dirty="0" smtClean="0"/>
              <a:t>) </a:t>
            </a:r>
            <a:endParaRPr lang="pl-PL" sz="2000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1600" i="1" dirty="0" smtClean="0">
                <a:solidFill>
                  <a:srgbClr val="002060"/>
                </a:solidFill>
              </a:rPr>
              <a:t>Największy pomnik Niemiec      z platformą widokową na wysokości 91 metrów, upamiętniający bitwę koalicji antyfrancuskiej z wojskami Napoleona w 1813 roku. Dzisiaj przekształcony w europejski pomnik pokoju.  </a:t>
            </a:r>
          </a:p>
          <a:p>
            <a:r>
              <a:rPr lang="pl-PL" sz="1600" i="1" dirty="0" smtClean="0">
                <a:solidFill>
                  <a:srgbClr val="002060"/>
                </a:solidFill>
              </a:rPr>
              <a:t>Jest najbardziej znanym symbolem Lipska a zarazem największym narodowym pomnikiem w Niemczech. </a:t>
            </a:r>
          </a:p>
          <a:p>
            <a:r>
              <a:rPr lang="pl-PL" sz="1600" i="1" dirty="0" smtClean="0">
                <a:solidFill>
                  <a:srgbClr val="002060"/>
                </a:solidFill>
              </a:rPr>
              <a:t>W bitwie po stronie Napoleona walczyli polscy żołnierze pod dowództwem ks. Józefa Poniatowskiego. </a:t>
            </a:r>
            <a:endParaRPr lang="pl-PL" sz="1600" i="1" dirty="0">
              <a:solidFill>
                <a:srgbClr val="002060"/>
              </a:solidFill>
            </a:endParaRPr>
          </a:p>
        </p:txBody>
      </p:sp>
      <p:pic>
        <p:nvPicPr>
          <p:cNvPr id="5" name="Symbol zastępczy zawartości 4" descr="DSC000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  <p:pic>
        <p:nvPicPr>
          <p:cNvPr id="6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Ślady polskiej historii</a:t>
            </a:r>
            <a:endParaRPr lang="pl-PL" i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„Józef książę Poniatowski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Umęczonej Polski Wódz Naczelny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W bitwie pod Elsterą  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po secesji koalicjantów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19 października 1813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Poległ tonąc</a:t>
            </a:r>
          </a:p>
          <a:p>
            <a:pPr algn="ctr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- Towarzysze Broni-”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Symbol zastępczy zawartości 4" descr="20160412_1158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  <p:pic>
        <p:nvPicPr>
          <p:cNvPr id="6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i="1" dirty="0" err="1" smtClean="0"/>
              <a:t>Völkerschlachtdenkmal</a:t>
            </a:r>
            <a:endParaRPr lang="pl-PL" i="1" dirty="0"/>
          </a:p>
        </p:txBody>
      </p:sp>
      <p:pic>
        <p:nvPicPr>
          <p:cNvPr id="4" name="Symbol zastępczy zawartości 3" descr="DSC00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3200" i="1" dirty="0" err="1" smtClean="0"/>
              <a:t>Schkeuditz</a:t>
            </a:r>
            <a:r>
              <a:rPr lang="pl-PL" sz="3200" i="1" dirty="0" smtClean="0"/>
              <a:t> – </a:t>
            </a:r>
            <a:r>
              <a:rPr lang="pl-PL" sz="3200" i="1" dirty="0" smtClean="0">
                <a:solidFill>
                  <a:schemeClr val="accent2">
                    <a:lumMod val="50000"/>
                  </a:schemeClr>
                </a:solidFill>
              </a:rPr>
              <a:t>Ebert – </a:t>
            </a:r>
            <a:r>
              <a:rPr lang="pl-PL" sz="3200" i="1" dirty="0" err="1" smtClean="0"/>
              <a:t>Straße</a:t>
            </a:r>
            <a:r>
              <a:rPr lang="pl-PL" sz="3200" i="1" dirty="0" smtClean="0"/>
              <a:t> </a:t>
            </a:r>
            <a:br>
              <a:rPr lang="pl-PL" sz="3200" i="1" dirty="0" smtClean="0"/>
            </a:br>
            <a:r>
              <a:rPr lang="pl-PL" sz="3200" i="1" dirty="0" smtClean="0"/>
              <a:t> </a:t>
            </a:r>
            <a:endParaRPr lang="pl-PL" sz="3200" dirty="0"/>
          </a:p>
        </p:txBody>
      </p:sp>
      <p:pic>
        <p:nvPicPr>
          <p:cNvPr id="4" name="Symbol zastępczy zawartości 3" descr="20160408_135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i="1" dirty="0"/>
          </a:p>
        </p:txBody>
      </p:sp>
      <p:pic>
        <p:nvPicPr>
          <p:cNvPr id="4" name="Symbol zastępczy zawartości 3" descr="20160407_101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dirty="0"/>
          </a:p>
        </p:txBody>
      </p:sp>
      <p:pic>
        <p:nvPicPr>
          <p:cNvPr id="4" name="Symbol zastępczy zawartości 3" descr="20160407_101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dirty="0"/>
          </a:p>
        </p:txBody>
      </p:sp>
      <p:pic>
        <p:nvPicPr>
          <p:cNvPr id="4" name="Symbol zastępczy zawartości 3" descr="20160407_102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857488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 smtClean="0"/>
              <a:t>Wnętrze Pomnika Bitwy Narodów</a:t>
            </a:r>
            <a:endParaRPr lang="pl-PL" dirty="0"/>
          </a:p>
        </p:txBody>
      </p:sp>
      <p:pic>
        <p:nvPicPr>
          <p:cNvPr id="4" name="Symbol zastępczy zawartości 3" descr="20160407_102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928802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Pomnik Bitwy Narodów </a:t>
            </a:r>
            <a:br>
              <a:rPr lang="pl-PL" i="1" dirty="0" smtClean="0"/>
            </a:br>
            <a:r>
              <a:rPr lang="pl-PL" i="1" dirty="0" smtClean="0"/>
              <a:t>– widok ze </a:t>
            </a:r>
            <a:r>
              <a:rPr lang="pl-PL" i="1" dirty="0" err="1" smtClean="0"/>
              <a:t>Schkeuditz</a:t>
            </a:r>
            <a:endParaRPr lang="pl-PL" i="1" dirty="0"/>
          </a:p>
        </p:txBody>
      </p:sp>
      <p:pic>
        <p:nvPicPr>
          <p:cNvPr id="4" name="Symbol zastępczy zawartości 3" descr="DSC00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857364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i="1" dirty="0" smtClean="0"/>
              <a:t>Lipsk – stary</a:t>
            </a:r>
            <a:br>
              <a:rPr lang="pl-PL" sz="3600" i="1" dirty="0" smtClean="0"/>
            </a:br>
            <a:r>
              <a:rPr lang="pl-PL" sz="3600" i="1" dirty="0" smtClean="0"/>
              <a:t>kościół katolicki</a:t>
            </a:r>
            <a:endParaRPr lang="pl-PL" sz="3600" i="1" dirty="0"/>
          </a:p>
        </p:txBody>
      </p:sp>
      <p:pic>
        <p:nvPicPr>
          <p:cNvPr id="4" name="Symbol zastępczy zawartości 3" descr="20160412_131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768989" y="1017301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i="1" dirty="0" smtClean="0"/>
              <a:t>Lipsk –  nowy </a:t>
            </a:r>
            <a:br>
              <a:rPr lang="pl-PL" sz="3600" i="1" dirty="0" smtClean="0"/>
            </a:br>
            <a:r>
              <a:rPr lang="pl-PL" sz="3600" i="1" dirty="0" smtClean="0"/>
              <a:t>     kościół katolicki</a:t>
            </a:r>
            <a:endParaRPr lang="pl-PL" sz="3600" i="1" dirty="0"/>
          </a:p>
        </p:txBody>
      </p:sp>
      <p:pic>
        <p:nvPicPr>
          <p:cNvPr id="4" name="Symbol zastępczy zawartości 3" descr="20160412_111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697553" y="1088740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Centrum miasta Lipsk</a:t>
            </a:r>
            <a:endParaRPr lang="pl-PL" i="1" dirty="0"/>
          </a:p>
        </p:txBody>
      </p:sp>
      <p:pic>
        <p:nvPicPr>
          <p:cNvPr id="4" name="Symbol zastępczy zawartości 3" descr="20160404_145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i="1" dirty="0" smtClean="0"/>
              <a:t>Panorama Lipska z wieży widokowej</a:t>
            </a:r>
            <a:endParaRPr lang="pl-PL" sz="4000" i="1" dirty="0"/>
          </a:p>
        </p:txBody>
      </p:sp>
      <p:pic>
        <p:nvPicPr>
          <p:cNvPr id="4" name="Symbol zastępczy zawartości 3" descr="20160404_150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000364" y="2000240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i="1" dirty="0" smtClean="0"/>
              <a:t>Panorama Lipska z wieży widokowej</a:t>
            </a:r>
            <a:endParaRPr lang="pl-PL" sz="4000" dirty="0"/>
          </a:p>
        </p:txBody>
      </p:sp>
      <p:pic>
        <p:nvPicPr>
          <p:cNvPr id="4" name="Symbol zastępczy zawartości 3" descr="20160404_150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000364" y="1928802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Ośrodek Firmy </a:t>
            </a:r>
            <a:r>
              <a:rPr lang="pl-PL" sz="3200" dirty="0" err="1" smtClean="0"/>
              <a:t>Vitalis</a:t>
            </a:r>
            <a:r>
              <a:rPr lang="pl-PL" sz="3200" dirty="0" smtClean="0"/>
              <a:t> </a:t>
            </a:r>
            <a:br>
              <a:rPr lang="pl-PL" sz="3200" dirty="0" smtClean="0"/>
            </a:br>
            <a:r>
              <a:rPr lang="pl-PL" sz="3200" dirty="0" smtClean="0"/>
              <a:t>na Gut </a:t>
            </a:r>
            <a:r>
              <a:rPr lang="pl-PL" sz="3200" dirty="0" err="1" smtClean="0"/>
              <a:t>Wehlitz</a:t>
            </a:r>
            <a:endParaRPr lang="pl-PL" sz="3200" dirty="0"/>
          </a:p>
        </p:txBody>
      </p:sp>
      <p:pic>
        <p:nvPicPr>
          <p:cNvPr id="5" name="Symbol zastępczy zawartości 4" descr="20151001_0823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Symbol zastępczy zawartości 5" descr="20151002_0715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i="1" dirty="0" smtClean="0"/>
              <a:t>Berlin – </a:t>
            </a:r>
            <a:r>
              <a:rPr lang="pl-PL" sz="4400" b="1" i="1" dirty="0" err="1" smtClean="0"/>
              <a:t>Bundeshauptstadt</a:t>
            </a:r>
            <a:r>
              <a:rPr lang="pl-PL" sz="4400" b="1" i="1" dirty="0" smtClean="0"/>
              <a:t> </a:t>
            </a:r>
            <a:br>
              <a:rPr lang="pl-PL" sz="4400" b="1" i="1" dirty="0" smtClean="0"/>
            </a:br>
            <a:r>
              <a:rPr lang="de-DE" sz="4400" b="1" i="1" dirty="0" smtClean="0"/>
              <a:t>der </a:t>
            </a:r>
            <a:r>
              <a:rPr lang="pl-PL" sz="4400" b="1" i="1" dirty="0" err="1" smtClean="0"/>
              <a:t>Bundesrepublik</a:t>
            </a:r>
            <a:r>
              <a:rPr lang="pl-PL" sz="4400" b="1" i="1" dirty="0" smtClean="0"/>
              <a:t> </a:t>
            </a:r>
            <a:r>
              <a:rPr lang="pl-PL" sz="4400" b="1" i="1" dirty="0" err="1" smtClean="0"/>
              <a:t>Deutschland</a:t>
            </a:r>
            <a:endParaRPr lang="pl-PL" sz="44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       </a:t>
            </a:r>
            <a:r>
              <a:rPr lang="pl-PL" sz="3200" i="1" dirty="0" smtClean="0">
                <a:solidFill>
                  <a:schemeClr val="accent2">
                    <a:lumMod val="50000"/>
                  </a:schemeClr>
                </a:solidFill>
              </a:rPr>
              <a:t>Największe miasto Niemiec, na prawach kraju związkowego. Zajmuje powierzchnię ok. 892 </a:t>
            </a:r>
            <a:r>
              <a:rPr lang="pl-PL" sz="3200" i="1" dirty="0" err="1" smtClean="0">
                <a:solidFill>
                  <a:schemeClr val="accent2">
                    <a:lumMod val="50000"/>
                  </a:schemeClr>
                </a:solidFill>
              </a:rPr>
              <a:t>km²</a:t>
            </a:r>
            <a:r>
              <a:rPr lang="pl-PL" sz="3200" i="1" dirty="0" smtClean="0">
                <a:solidFill>
                  <a:schemeClr val="accent2">
                    <a:lumMod val="50000"/>
                  </a:schemeClr>
                </a:solidFill>
              </a:rPr>
              <a:t>, zamieszkuje je 3,4 mln osób. Jest trzecim co do wielkości (po Londynie i Paryżu) miastem w Unii Europejskiej. Położony jest nad rzeką Sprewą i Hawelą oraz ich dopływami. </a:t>
            </a:r>
            <a:endParaRPr lang="pl-PL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Muzeum Egipskie w Berlinie</a:t>
            </a:r>
            <a:endParaRPr lang="pl-PL" i="1" dirty="0"/>
          </a:p>
        </p:txBody>
      </p:sp>
      <p:pic>
        <p:nvPicPr>
          <p:cNvPr id="4" name="Symbol zastępczy zawartości 3" descr="13234728_948960405218399_848456236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Egipskie w Berlinie</a:t>
            </a:r>
            <a:endParaRPr lang="pl-PL" i="1" dirty="0"/>
          </a:p>
        </p:txBody>
      </p:sp>
      <p:pic>
        <p:nvPicPr>
          <p:cNvPr id="4" name="Symbol zastępczy zawartości 3" descr="13241647_948960341885072_272159814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961" y="1935163"/>
            <a:ext cx="3292077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i="1" dirty="0" smtClean="0"/>
              <a:t>Muzeum Egipskie w Berlinie –</a:t>
            </a:r>
            <a:br>
              <a:rPr lang="pl-PL" sz="3600" i="1" dirty="0" smtClean="0"/>
            </a:br>
            <a:r>
              <a:rPr lang="pl-PL" sz="3600" i="1" dirty="0" smtClean="0"/>
              <a:t>Berliński „"</a:t>
            </a:r>
            <a:r>
              <a:rPr lang="pl-PL" sz="3600" i="1" dirty="0" err="1" smtClean="0"/>
              <a:t>Goldhut</a:t>
            </a:r>
            <a:r>
              <a:rPr lang="pl-PL" sz="3600" i="1" dirty="0" smtClean="0"/>
              <a:t>„  (…„Złoty kapelusz”).</a:t>
            </a:r>
            <a:endParaRPr lang="pl-PL" sz="3600" i="1" dirty="0"/>
          </a:p>
        </p:txBody>
      </p:sp>
      <p:pic>
        <p:nvPicPr>
          <p:cNvPr id="4" name="Symbol zastępczy zawartości 3" descr="13234866_948960355218404_40053207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961" y="1935163"/>
            <a:ext cx="3292078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  Sprewa - Berlin</a:t>
            </a:r>
            <a:endParaRPr lang="pl-PL" i="1" dirty="0"/>
          </a:p>
        </p:txBody>
      </p:sp>
      <p:pic>
        <p:nvPicPr>
          <p:cNvPr id="4" name="Symbol zastępczy zawartości 3" descr="DSC00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857364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  Sprewa - Berlin</a:t>
            </a:r>
            <a:endParaRPr lang="pl-PL" i="1" dirty="0"/>
          </a:p>
        </p:txBody>
      </p:sp>
      <p:pic>
        <p:nvPicPr>
          <p:cNvPr id="4" name="Symbol zastępczy zawartości 3" descr="DSC00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928802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Urząd Kanclerza Niemiec</a:t>
            </a:r>
            <a:endParaRPr lang="pl-PL" i="1" dirty="0"/>
          </a:p>
        </p:txBody>
      </p:sp>
      <p:pic>
        <p:nvPicPr>
          <p:cNvPr id="4" name="Symbol zastępczy zawartości 3" descr="DSC0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Pałac Prezydenta Niemiec</a:t>
            </a:r>
            <a:endParaRPr lang="pl-PL" i="1" dirty="0"/>
          </a:p>
        </p:txBody>
      </p:sp>
      <p:pic>
        <p:nvPicPr>
          <p:cNvPr id="4" name="Symbol zastępczy zawartości 3" descr="DSC0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928802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i="1" dirty="0" smtClean="0"/>
              <a:t>Berliner Dom – ewangelicka katedra</a:t>
            </a:r>
            <a:endParaRPr lang="pl-PL" sz="4000" i="1" dirty="0"/>
          </a:p>
        </p:txBody>
      </p:sp>
      <p:pic>
        <p:nvPicPr>
          <p:cNvPr id="4" name="Symbol zastępczy zawartości 3" descr="DSC0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2000240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 </a:t>
            </a:r>
            <a:r>
              <a:rPr lang="pl-PL" i="1" dirty="0" err="1" smtClean="0"/>
              <a:t>Reichstagsgebäude</a:t>
            </a:r>
            <a:endParaRPr lang="pl-PL" i="1" dirty="0"/>
          </a:p>
        </p:txBody>
      </p:sp>
      <p:pic>
        <p:nvPicPr>
          <p:cNvPr id="4" name="Symbol zastępczy zawartości 3" descr="DSC0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928802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i="1" dirty="0" smtClean="0"/>
              <a:t>Gut </a:t>
            </a:r>
            <a:r>
              <a:rPr lang="pl-PL" sz="3200" i="1" dirty="0" err="1" smtClean="0"/>
              <a:t>Wehlitz</a:t>
            </a:r>
            <a:r>
              <a:rPr lang="pl-PL" sz="3200" i="1" dirty="0" smtClean="0"/>
              <a:t> </a:t>
            </a:r>
            <a:endParaRPr lang="pl-PL" sz="3200" i="1" dirty="0"/>
          </a:p>
        </p:txBody>
      </p:sp>
      <p:pic>
        <p:nvPicPr>
          <p:cNvPr id="4" name="Symbol zastępczy zawartości 3" descr="DSC0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  </a:t>
            </a:r>
            <a:r>
              <a:rPr lang="pl-PL" i="1" dirty="0" err="1" smtClean="0"/>
              <a:t>Reichstagsgebäude</a:t>
            </a:r>
            <a:endParaRPr lang="pl-PL" i="1" dirty="0"/>
          </a:p>
        </p:txBody>
      </p:sp>
      <p:pic>
        <p:nvPicPr>
          <p:cNvPr id="4" name="Symbol zastępczy zawartości 3" descr="DSC00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857364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Pomnik Zwycięstwa</a:t>
            </a:r>
            <a:endParaRPr lang="pl-PL" i="1" dirty="0"/>
          </a:p>
        </p:txBody>
      </p:sp>
      <p:pic>
        <p:nvPicPr>
          <p:cNvPr id="4" name="Symbol zastępczy zawartości 3" descr="DSC00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9" y="1935163"/>
            <a:ext cx="5852582" cy="4389436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Brama Brandenburska</a:t>
            </a:r>
            <a:endParaRPr lang="pl-PL" i="1" dirty="0"/>
          </a:p>
        </p:txBody>
      </p:sp>
      <p:pic>
        <p:nvPicPr>
          <p:cNvPr id="4" name="Symbol zastępczy zawartości 3" descr="DSC00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err="1" smtClean="0"/>
              <a:t>Kunstgewerbe</a:t>
            </a:r>
            <a:r>
              <a:rPr lang="pl-PL" i="1" dirty="0" smtClean="0"/>
              <a:t> </a:t>
            </a:r>
            <a:r>
              <a:rPr lang="pl-PL" i="1" dirty="0" err="1" smtClean="0"/>
              <a:t>Museum</a:t>
            </a:r>
            <a:endParaRPr lang="pl-PL" i="1" dirty="0"/>
          </a:p>
        </p:txBody>
      </p:sp>
      <p:pic>
        <p:nvPicPr>
          <p:cNvPr id="4" name="Symbol zastępczy zawartości 3" descr="DSC001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err="1" smtClean="0"/>
              <a:t>Kunstgewerbe</a:t>
            </a:r>
            <a:r>
              <a:rPr lang="pl-PL" i="1" dirty="0" smtClean="0"/>
              <a:t> </a:t>
            </a:r>
            <a:r>
              <a:rPr lang="pl-PL" i="1" dirty="0" err="1" smtClean="0"/>
              <a:t>Museum</a:t>
            </a:r>
            <a:endParaRPr lang="pl-PL" i="1" dirty="0"/>
          </a:p>
        </p:txBody>
      </p:sp>
      <p:pic>
        <p:nvPicPr>
          <p:cNvPr id="5" name="Symbol zastępczy zawartości 4" descr="20160410_103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Symbol zastępczy zawartości 5" descr="20160410_103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i="1" dirty="0"/>
          </a:p>
        </p:txBody>
      </p:sp>
      <p:pic>
        <p:nvPicPr>
          <p:cNvPr id="5" name="Symbol zastępczy zawartości 4" descr="20160409_1415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81027" y="2362189"/>
            <a:ext cx="4038600" cy="3028950"/>
          </a:xfrm>
        </p:spPr>
      </p:pic>
      <p:pic>
        <p:nvPicPr>
          <p:cNvPr id="6" name="Symbol zastępczy zawartości 5" descr="20160409_1414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648200" y="2623344"/>
            <a:ext cx="4038600" cy="3028950"/>
          </a:xfrm>
        </p:spPr>
      </p:pic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dirty="0"/>
          </a:p>
        </p:txBody>
      </p:sp>
      <p:pic>
        <p:nvPicPr>
          <p:cNvPr id="5" name="Symbol zastępczy zawartości 4" descr="20160409_1418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57200" y="2623344"/>
            <a:ext cx="4038600" cy="3028950"/>
          </a:xfrm>
        </p:spPr>
      </p:pic>
      <p:pic>
        <p:nvPicPr>
          <p:cNvPr id="6" name="Symbol zastępczy zawartości 5" descr="20160409_142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648200" y="2623344"/>
            <a:ext cx="4038600" cy="3028950"/>
          </a:xfrm>
        </p:spPr>
      </p:pic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dirty="0"/>
          </a:p>
        </p:txBody>
      </p:sp>
      <p:pic>
        <p:nvPicPr>
          <p:cNvPr id="5" name="Symbol zastępczy zawartości 4" descr="20160409_1416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623344"/>
            <a:ext cx="4038600" cy="3028950"/>
          </a:xfrm>
        </p:spPr>
      </p:pic>
      <p:pic>
        <p:nvPicPr>
          <p:cNvPr id="6" name="Symbol zastępczy zawartości 5" descr="20160409_141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648200" y="2623344"/>
            <a:ext cx="4038600" cy="3028950"/>
          </a:xfrm>
        </p:spPr>
      </p:pic>
      <p:pic>
        <p:nvPicPr>
          <p:cNvPr id="7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5786454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dirty="0"/>
          </a:p>
        </p:txBody>
      </p:sp>
      <p:pic>
        <p:nvPicPr>
          <p:cNvPr id="6" name="Symbol zastępczy zawartości 5" descr="20160409_1410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648200" y="2623344"/>
            <a:ext cx="4038600" cy="3028950"/>
          </a:xfrm>
        </p:spPr>
      </p:pic>
      <p:pic>
        <p:nvPicPr>
          <p:cNvPr id="8" name="Symbol zastępczy zawartości 7" descr="20160409_1425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57200" y="2623344"/>
            <a:ext cx="4038600" cy="3028950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5786454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Muzeum Figur Woskowych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i="1" dirty="0" err="1" smtClean="0">
                <a:solidFill>
                  <a:srgbClr val="FF0000"/>
                </a:solidFill>
              </a:rPr>
              <a:t>The</a:t>
            </a:r>
            <a:r>
              <a:rPr lang="pl-PL" i="1" dirty="0" smtClean="0">
                <a:solidFill>
                  <a:srgbClr val="FF0000"/>
                </a:solidFill>
              </a:rPr>
              <a:t> Beatles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i="1" dirty="0" smtClean="0">
                <a:solidFill>
                  <a:srgbClr val="FF0000"/>
                </a:solidFill>
              </a:rPr>
              <a:t>Michael Jackson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7" name="Symbol zastępczy zawartości 6" descr="20160409_14153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642910" y="2500306"/>
            <a:ext cx="4040188" cy="3030141"/>
          </a:xfrm>
        </p:spPr>
      </p:pic>
      <p:pic>
        <p:nvPicPr>
          <p:cNvPr id="8" name="Symbol zastępczy zawartości 7" descr="20160409_1428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45025" y="2922191"/>
            <a:ext cx="4041775" cy="3031331"/>
          </a:xfrm>
        </p:spPr>
      </p:pic>
      <p:pic>
        <p:nvPicPr>
          <p:cNvPr id="9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5929330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i="1" dirty="0" smtClean="0"/>
              <a:t>Gut </a:t>
            </a:r>
            <a:r>
              <a:rPr lang="pl-PL" sz="3200" i="1" dirty="0" err="1" smtClean="0"/>
              <a:t>Wehlitz</a:t>
            </a:r>
            <a:r>
              <a:rPr lang="pl-PL" sz="3200" i="1" dirty="0" smtClean="0"/>
              <a:t> </a:t>
            </a:r>
            <a:endParaRPr lang="pl-PL" sz="3200" i="1" dirty="0"/>
          </a:p>
        </p:txBody>
      </p:sp>
      <p:pic>
        <p:nvPicPr>
          <p:cNvPr id="4" name="Symbol zastępczy zawartości 3" descr="20160404_062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             Centrum Sony</a:t>
            </a:r>
            <a:endParaRPr lang="pl-PL" i="1" dirty="0"/>
          </a:p>
        </p:txBody>
      </p:sp>
      <p:pic>
        <p:nvPicPr>
          <p:cNvPr id="4" name="Symbol zastępczy zawartości 3" descr="20160409_152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2714612" y="2000240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929330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i="1" dirty="0" smtClean="0"/>
              <a:t>         Panorama Berlina </a:t>
            </a:r>
            <a:endParaRPr lang="pl-PL" i="1" dirty="0"/>
          </a:p>
        </p:txBody>
      </p:sp>
      <p:pic>
        <p:nvPicPr>
          <p:cNvPr id="4" name="Symbol zastępczy zawartości 3" descr="DSC00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785926"/>
            <a:ext cx="5852582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929330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6000" y="2274838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i="1" dirty="0" smtClean="0">
                <a:solidFill>
                  <a:srgbClr val="FF0000"/>
                </a:solidFill>
              </a:rPr>
              <a:t>Dziękujemy </a:t>
            </a:r>
            <a:endParaRPr lang="pl-PL" sz="4000" b="1" i="1" dirty="0" smtClean="0">
              <a:solidFill>
                <a:srgbClr val="FF0000"/>
              </a:solidFill>
            </a:endParaRPr>
          </a:p>
          <a:p>
            <a:pPr algn="ctr"/>
            <a:r>
              <a:rPr lang="pl-PL" sz="4000" b="1" i="1" dirty="0" smtClean="0">
                <a:solidFill>
                  <a:srgbClr val="FF0000"/>
                </a:solidFill>
              </a:rPr>
              <a:t>za </a:t>
            </a:r>
            <a:r>
              <a:rPr lang="pl-PL" sz="4000" b="1" i="1" dirty="0" smtClean="0">
                <a:solidFill>
                  <a:srgbClr val="FF0000"/>
                </a:solidFill>
              </a:rPr>
              <a:t>uwagę</a:t>
            </a:r>
            <a:r>
              <a:rPr lang="pl-PL" sz="4000" b="1" i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pl-PL" sz="4000" b="1" i="1" dirty="0" smtClean="0">
                <a:solidFill>
                  <a:srgbClr val="FF0000"/>
                </a:solidFill>
              </a:rPr>
              <a:t/>
            </a:r>
            <a:br>
              <a:rPr lang="pl-PL" sz="4000" b="1" i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0070C0"/>
                </a:solidFill>
              </a:rPr>
              <a:t>Uczestnicy projektu p.t</a:t>
            </a:r>
            <a:r>
              <a:rPr lang="pl-PL" b="1" i="1" dirty="0" smtClean="0">
                <a:solidFill>
                  <a:srgbClr val="0070C0"/>
                </a:solidFill>
              </a:rPr>
              <a:t>.„</a:t>
            </a:r>
            <a:r>
              <a:rPr lang="pl-PL" b="1" i="1" dirty="0" smtClean="0">
                <a:solidFill>
                  <a:srgbClr val="0070C0"/>
                </a:solidFill>
              </a:rPr>
              <a:t>Mobilność uczniów technikum usług fryzjerskich </a:t>
            </a:r>
            <a:endParaRPr lang="pl-PL" b="1" i="1" dirty="0" smtClean="0">
              <a:solidFill>
                <a:srgbClr val="0070C0"/>
              </a:solidFill>
            </a:endParaRPr>
          </a:p>
          <a:p>
            <a:pPr algn="ctr"/>
            <a:r>
              <a:rPr lang="pl-PL" b="1" i="1" dirty="0" smtClean="0">
                <a:solidFill>
                  <a:srgbClr val="0070C0"/>
                </a:solidFill>
              </a:rPr>
              <a:t>i </a:t>
            </a:r>
            <a:r>
              <a:rPr lang="pl-PL" b="1" i="1" dirty="0" smtClean="0">
                <a:solidFill>
                  <a:srgbClr val="0070C0"/>
                </a:solidFill>
              </a:rPr>
              <a:t>technikum budownictwa – kluczem do sukcesu zawodowego”,</a:t>
            </a:r>
            <a:br>
              <a:rPr lang="pl-PL" b="1" i="1" dirty="0" smtClean="0">
                <a:solidFill>
                  <a:srgbClr val="0070C0"/>
                </a:solidFill>
              </a:rPr>
            </a:br>
            <a:r>
              <a:rPr lang="pl-PL" b="1" i="1" dirty="0" smtClean="0">
                <a:solidFill>
                  <a:srgbClr val="0070C0"/>
                </a:solidFill>
              </a:rPr>
              <a:t>z klas II i III technikum usług fryzjerskich i technikum budownictwa </a:t>
            </a:r>
            <a:br>
              <a:rPr lang="pl-PL" b="1" i="1" dirty="0" smtClean="0">
                <a:solidFill>
                  <a:srgbClr val="0070C0"/>
                </a:solidFill>
              </a:rPr>
            </a:br>
            <a:r>
              <a:rPr lang="pl-PL" b="1" i="1" dirty="0" smtClean="0">
                <a:solidFill>
                  <a:srgbClr val="0070C0"/>
                </a:solidFill>
              </a:rPr>
              <a:t>w ZSP nr 2 w Końskich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3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929330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err="1" smtClean="0"/>
              <a:t>Rathaus</a:t>
            </a:r>
            <a:r>
              <a:rPr lang="pl-PL" sz="4000" i="1" dirty="0" smtClean="0"/>
              <a:t> der Stadt </a:t>
            </a:r>
            <a:r>
              <a:rPr lang="pl-PL" sz="4000" i="1" dirty="0" err="1" smtClean="0"/>
              <a:t>Schkeuditz</a:t>
            </a:r>
            <a:endParaRPr lang="pl-PL" sz="4000" i="1" dirty="0"/>
          </a:p>
        </p:txBody>
      </p:sp>
      <p:pic>
        <p:nvPicPr>
          <p:cNvPr id="4" name="Symbol zastępczy zawartości 3" descr="20160408_135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1" y="1935162"/>
            <a:ext cx="3294000" cy="4392000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i="1" dirty="0" smtClean="0"/>
              <a:t/>
            </a:r>
            <a:br>
              <a:rPr lang="pl-PL" sz="4000" i="1" dirty="0" smtClean="0"/>
            </a:br>
            <a:r>
              <a:rPr lang="pl-PL" sz="3200" i="1" dirty="0" err="1" smtClean="0"/>
              <a:t>Schkeuditz</a:t>
            </a:r>
            <a:r>
              <a:rPr lang="pl-PL" sz="3200" i="1" dirty="0" smtClean="0"/>
              <a:t> - </a:t>
            </a:r>
            <a:r>
              <a:rPr lang="pl-PL" sz="3200" i="1" dirty="0" err="1" smtClean="0"/>
              <a:t>Bahnhofstraße</a:t>
            </a:r>
            <a:r>
              <a:rPr lang="pl-PL" sz="3200" i="1" dirty="0" smtClean="0"/>
              <a:t> </a:t>
            </a:r>
            <a:r>
              <a:rPr lang="pl-PL" sz="3200" i="1" dirty="0" err="1" smtClean="0"/>
              <a:t>am</a:t>
            </a:r>
            <a:r>
              <a:rPr lang="pl-PL" sz="3200" i="1" dirty="0" smtClean="0"/>
              <a:t> </a:t>
            </a:r>
            <a:r>
              <a:rPr lang="pl-PL" sz="3200" i="1" dirty="0" err="1" smtClean="0"/>
              <a:t>Rathausplatz</a:t>
            </a:r>
            <a:r>
              <a:rPr lang="pl-PL" sz="4000" i="1" dirty="0" smtClean="0"/>
              <a:t/>
            </a:r>
            <a:br>
              <a:rPr lang="pl-PL" sz="4000" i="1" dirty="0" smtClean="0"/>
            </a:br>
            <a:endParaRPr lang="pl-PL" sz="4000" i="1" dirty="0"/>
          </a:p>
        </p:txBody>
      </p:sp>
      <p:pic>
        <p:nvPicPr>
          <p:cNvPr id="4" name="Symbol zastępczy zawartości 3" descr="20160408_140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5" name="Picture 2" descr="C:\Users\jasiu\Desktop\Zdjęcia z pobytu w Niemczech\1EU flag-Erasmus+_vect_POS - K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5016"/>
            <a:ext cx="2523570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678</TotalTime>
  <Words>736</Words>
  <Application>Microsoft Office PowerPoint</Application>
  <PresentationFormat>Pokaz na ekranie (4:3)</PresentationFormat>
  <Paragraphs>98</Paragraphs>
  <Slides>72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73" baseType="lpstr">
      <vt:lpstr>Przepływ</vt:lpstr>
      <vt:lpstr>Schkeuditz, Leipzig und Berlin – auf einen Blick</vt:lpstr>
      <vt:lpstr>Schkeuditz</vt:lpstr>
      <vt:lpstr>Schkeuditz  –  Ebert – Straße  am Rathausplatz     </vt:lpstr>
      <vt:lpstr>Schkeuditz – Ebert – Straße   </vt:lpstr>
      <vt:lpstr>Ośrodek Firmy Vitalis  na Gut Wehlitz</vt:lpstr>
      <vt:lpstr>Gut Wehlitz </vt:lpstr>
      <vt:lpstr>Gut Wehlitz </vt:lpstr>
      <vt:lpstr>Rathaus der Stadt Schkeuditz</vt:lpstr>
      <vt:lpstr> Schkeuditz - Bahnhofstraße am Rathausplatz </vt:lpstr>
      <vt:lpstr>Kościół katolicki</vt:lpstr>
      <vt:lpstr>Dworzec kolejowy i autobusowy  w Schkeuditz </vt:lpstr>
      <vt:lpstr>Leipzig - Lipsk</vt:lpstr>
      <vt:lpstr>         Hauptabahnhof  - Dworzec główny w Lipsku </vt:lpstr>
      <vt:lpstr>Dworzec główny w Lipsku - wnętrze</vt:lpstr>
      <vt:lpstr>Lipsk - Rynek Główny  Targi Lipskie w październiku 2015r.  </vt:lpstr>
      <vt:lpstr>Targi Lipskie – październik 2015r.</vt:lpstr>
      <vt:lpstr>Rynek Główny w Lipsku  – kwiecień 2016r.</vt:lpstr>
      <vt:lpstr>Leipzig - Burgplatz</vt:lpstr>
      <vt:lpstr>Leipzig - Burgplatz</vt:lpstr>
      <vt:lpstr>Uniwersytet lipski</vt:lpstr>
      <vt:lpstr>Johann Wolfgang Goethe - pomnik w Lipsku</vt:lpstr>
      <vt:lpstr>Nowy Ratusz    w Lipsku</vt:lpstr>
      <vt:lpstr>Pomnik Jana Sebastiana Bacha</vt:lpstr>
      <vt:lpstr>Jan Sebastian Bach</vt:lpstr>
      <vt:lpstr>Jan Sebastian Bach</vt:lpstr>
      <vt:lpstr>Thomaskirche - Kościół św. Tomasza - miejsce pracy Jana Sebastiana Bacha</vt:lpstr>
      <vt:lpstr>Thomaskirche - Kościół  św. Tomasza</vt:lpstr>
      <vt:lpstr>Thomaskirche - Kościół  św. Tomasza</vt:lpstr>
      <vt:lpstr>Thomaskirche - Kościół  św. Tomasza</vt:lpstr>
      <vt:lpstr>               Tablica informacyjna </vt:lpstr>
      <vt:lpstr>Nikolauskirche - Kościół św. Mikołaja - miejsce pracy Jana Sebastiana Bacha</vt:lpstr>
      <vt:lpstr>Nikolauskirche</vt:lpstr>
      <vt:lpstr>Nikolauskirche</vt:lpstr>
      <vt:lpstr>Das Grassimuseum in Leipzig</vt:lpstr>
      <vt:lpstr>Der alte Johannisfriedhof in Leipzig</vt:lpstr>
      <vt:lpstr>Der alte Johannisfriedhof in Leipzig</vt:lpstr>
      <vt:lpstr>Pomnik Bitwy Narodów (Völkerschlachtdenkmal) </vt:lpstr>
      <vt:lpstr>Ślady polskiej historii</vt:lpstr>
      <vt:lpstr>Völkerschlachtdenkmal</vt:lpstr>
      <vt:lpstr>Wnętrze Pomnika Bitwy Narodów</vt:lpstr>
      <vt:lpstr>Wnętrze Pomnika Bitwy Narodów</vt:lpstr>
      <vt:lpstr>Wnętrze Pomnika Bitwy Narodów</vt:lpstr>
      <vt:lpstr>Wnętrze Pomnika Bitwy Narodów</vt:lpstr>
      <vt:lpstr>Pomnik Bitwy Narodów  – widok ze Schkeuditz</vt:lpstr>
      <vt:lpstr>Lipsk – stary kościół katolicki</vt:lpstr>
      <vt:lpstr>Lipsk –  nowy       kościół katolicki</vt:lpstr>
      <vt:lpstr>Centrum miasta Lipsk</vt:lpstr>
      <vt:lpstr>Panorama Lipska z wieży widokowej</vt:lpstr>
      <vt:lpstr>Panorama Lipska z wieży widokowej</vt:lpstr>
      <vt:lpstr>Berlin – Bundeshauptstadt  der Bundesrepublik Deutschland</vt:lpstr>
      <vt:lpstr>Muzeum Egipskie w Berlinie</vt:lpstr>
      <vt:lpstr>Muzeum Egipskie w Berlinie</vt:lpstr>
      <vt:lpstr>Muzeum Egipskie w Berlinie – Berliński „"Goldhut„  (…„Złoty kapelusz”).</vt:lpstr>
      <vt:lpstr>               Sprewa - Berlin</vt:lpstr>
      <vt:lpstr>               Sprewa - Berlin</vt:lpstr>
      <vt:lpstr>Urząd Kanclerza Niemiec</vt:lpstr>
      <vt:lpstr>         Pałac Prezydenta Niemiec</vt:lpstr>
      <vt:lpstr>Berliner Dom – ewangelicka katedra</vt:lpstr>
      <vt:lpstr>              Reichstagsgebäude</vt:lpstr>
      <vt:lpstr>               Reichstagsgebäude</vt:lpstr>
      <vt:lpstr>Pomnik Zwycięstwa</vt:lpstr>
      <vt:lpstr>Brama Brandenburska</vt:lpstr>
      <vt:lpstr>Kunstgewerbe Museum</vt:lpstr>
      <vt:lpstr>Kunstgewerbe Museum</vt:lpstr>
      <vt:lpstr>Muzeum Figur Woskowych</vt:lpstr>
      <vt:lpstr>Muzeum Figur Woskowych</vt:lpstr>
      <vt:lpstr>Muzeum Figur Woskowych</vt:lpstr>
      <vt:lpstr>Muzeum Figur Woskowych</vt:lpstr>
      <vt:lpstr>Muzeum Figur Woskowych</vt:lpstr>
      <vt:lpstr>             Centrum Sony</vt:lpstr>
      <vt:lpstr>         Panorama Berlina </vt:lpstr>
      <vt:lpstr>Slajd 72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Schkeuditz, Leipzig und Berlin – auf einen Blick</dc:title>
  <dc:creator>jasiu</dc:creator>
  <cp:lastModifiedBy>jasiu</cp:lastModifiedBy>
  <cp:revision>82</cp:revision>
  <dcterms:created xsi:type="dcterms:W3CDTF">2016-05-12T18:54:56Z</dcterms:created>
  <dcterms:modified xsi:type="dcterms:W3CDTF">2016-06-30T11:19:00Z</dcterms:modified>
</cp:coreProperties>
</file>