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1" r:id="rId3"/>
    <p:sldId id="272" r:id="rId4"/>
    <p:sldId id="270" r:id="rId5"/>
    <p:sldId id="273" r:id="rId6"/>
    <p:sldId id="268" r:id="rId7"/>
    <p:sldId id="260" r:id="rId8"/>
    <p:sldId id="258" r:id="rId9"/>
    <p:sldId id="257" r:id="rId10"/>
    <p:sldId id="259" r:id="rId11"/>
    <p:sldId id="263" r:id="rId12"/>
    <p:sldId id="262" r:id="rId13"/>
    <p:sldId id="274" r:id="rId14"/>
    <p:sldId id="283" r:id="rId15"/>
    <p:sldId id="284" r:id="rId16"/>
    <p:sldId id="276" r:id="rId17"/>
    <p:sldId id="275" r:id="rId18"/>
    <p:sldId id="277" r:id="rId19"/>
    <p:sldId id="278" r:id="rId20"/>
    <p:sldId id="279" r:id="rId21"/>
    <p:sldId id="280" r:id="rId22"/>
    <p:sldId id="281" r:id="rId23"/>
    <p:sldId id="282"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B687E994-9293-4C34-A781-FE686E077FEF}" type="datetimeFigureOut">
              <a:rPr lang="pl-PL" smtClean="0"/>
              <a:t>02.09.2020</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757CE6E5-8864-4D03-A728-C5698982FAA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B687E994-9293-4C34-A781-FE686E077FEF}" type="datetimeFigureOut">
              <a:rPr lang="pl-PL" smtClean="0"/>
              <a:t>02.09.2020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757CE6E5-8864-4D03-A728-C5698982FAA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B687E994-9293-4C34-A781-FE686E077FEF}" type="datetimeFigureOut">
              <a:rPr lang="pl-PL" smtClean="0"/>
              <a:t>02.09.2020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757CE6E5-8864-4D03-A728-C5698982FAA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B687E994-9293-4C34-A781-FE686E077FEF}" type="datetimeFigureOut">
              <a:rPr lang="pl-PL" smtClean="0"/>
              <a:t>02.09.2020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757CE6E5-8864-4D03-A728-C5698982FAA6}" type="slidenum">
              <a:rPr lang="pl-PL" smtClean="0"/>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B687E994-9293-4C34-A781-FE686E077FEF}" type="datetimeFigureOut">
              <a:rPr lang="pl-PL" smtClean="0"/>
              <a:t>02.09.2020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757CE6E5-8864-4D03-A728-C5698982FAA6}" type="slidenum">
              <a:rPr lang="pl-PL" smtClean="0"/>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B687E994-9293-4C34-A781-FE686E077FEF}" type="datetimeFigureOut">
              <a:rPr lang="pl-PL" smtClean="0"/>
              <a:t>02.09.2020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757CE6E5-8864-4D03-A728-C5698982FAA6}" type="slidenum">
              <a:rPr lang="pl-PL" smtClean="0"/>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B687E994-9293-4C34-A781-FE686E077FEF}" type="datetimeFigureOut">
              <a:rPr lang="pl-PL" smtClean="0"/>
              <a:t>02.09.2020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757CE6E5-8864-4D03-A728-C5698982FAA6}"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B687E994-9293-4C34-A781-FE686E077FEF}" type="datetimeFigureOut">
              <a:rPr lang="pl-PL" smtClean="0"/>
              <a:t>02.09.2020</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757CE6E5-8864-4D03-A728-C5698982FAA6}" type="slidenum">
              <a:rPr lang="pl-PL" smtClean="0"/>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B687E994-9293-4C34-A781-FE686E077FEF}" type="datetimeFigureOut">
              <a:rPr lang="pl-PL" smtClean="0"/>
              <a:t>02.09.2020</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757CE6E5-8864-4D03-A728-C5698982FAA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B687E994-9293-4C34-A781-FE686E077FEF}" type="datetimeFigureOut">
              <a:rPr lang="pl-PL" smtClean="0"/>
              <a:t>02.09.2020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757CE6E5-8864-4D03-A728-C5698982FAA6}"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B687E994-9293-4C34-A781-FE686E077FEF}" type="datetimeFigureOut">
              <a:rPr lang="pl-PL" smtClean="0"/>
              <a:t>02.09.2020</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757CE6E5-8864-4D03-A728-C5698982FAA6}" type="slidenum">
              <a:rPr lang="pl-PL" smtClean="0"/>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687E994-9293-4C34-A781-FE686E077FEF}" type="datetimeFigureOut">
              <a:rPr lang="pl-PL" smtClean="0"/>
              <a:t>02.09.2020</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57CE6E5-8864-4D03-A728-C5698982FAA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3600" i="1" dirty="0" smtClean="0"/>
              <a:t>PRZYKŁADOWE RODZAJE USŁUG </a:t>
            </a:r>
            <a:br>
              <a:rPr lang="pl-PL" sz="3600" i="1" dirty="0" smtClean="0"/>
            </a:br>
            <a:r>
              <a:rPr lang="pl-PL" sz="3600" i="1" dirty="0" smtClean="0"/>
              <a:t>WYKONYWANE W  IRLANDZKICH SALONACH FRYZJERSKICH </a:t>
            </a:r>
            <a:endParaRPr lang="pl-PL" sz="3600" i="1" dirty="0"/>
          </a:p>
        </p:txBody>
      </p:sp>
      <p:sp>
        <p:nvSpPr>
          <p:cNvPr id="3" name="Podtytuł 2"/>
          <p:cNvSpPr>
            <a:spLocks noGrp="1"/>
          </p:cNvSpPr>
          <p:nvPr>
            <p:ph type="subTitle" idx="1"/>
          </p:nvPr>
        </p:nvSpPr>
        <p:spPr/>
        <p:txBody>
          <a:bodyPr>
            <a:normAutofit fontScale="77500" lnSpcReduction="20000"/>
          </a:bodyPr>
          <a:lstStyle/>
          <a:p>
            <a:r>
              <a:rPr lang="pl-PL" dirty="0" smtClean="0"/>
              <a:t>Prezentacja wykonana w ramach realizacji </a:t>
            </a:r>
            <a:r>
              <a:rPr lang="pl-PL" dirty="0"/>
              <a:t>przez ZSP nr 2 w </a:t>
            </a:r>
            <a:r>
              <a:rPr lang="pl-PL" dirty="0" smtClean="0"/>
              <a:t>Końskich Projektu </a:t>
            </a:r>
            <a:r>
              <a:rPr lang="pl-PL" dirty="0"/>
              <a:t>pt.” Mobilny uczeń – dobry fachowiec na rynku pracy” </a:t>
            </a:r>
            <a:r>
              <a:rPr lang="pl-PL" dirty="0" smtClean="0"/>
              <a:t>w Programie FRSE Erasmus+ Sektor: Kształcenie i szkolenia zawodowe</a:t>
            </a:r>
            <a:endParaRPr lang="pl-PL" dirty="0"/>
          </a:p>
          <a:p>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20688"/>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24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sz="4000" dirty="0" smtClean="0"/>
              <a:t>Prostowanie</a:t>
            </a:r>
          </a:p>
          <a:p>
            <a:r>
              <a:rPr lang="pl-PL" sz="4000" dirty="0" err="1" smtClean="0"/>
              <a:t>Loczkowanie</a:t>
            </a:r>
            <a:endParaRPr lang="pl-PL" sz="4000" dirty="0" smtClean="0"/>
          </a:p>
          <a:p>
            <a:r>
              <a:rPr lang="pl-PL" sz="4000" dirty="0" smtClean="0"/>
              <a:t>Plisowanie</a:t>
            </a:r>
          </a:p>
          <a:p>
            <a:r>
              <a:rPr lang="pl-PL" sz="4000" dirty="0" err="1" smtClean="0"/>
              <a:t>Papilotowanie</a:t>
            </a:r>
            <a:endParaRPr lang="pl-PL" sz="4000" dirty="0"/>
          </a:p>
        </p:txBody>
      </p:sp>
      <p:sp>
        <p:nvSpPr>
          <p:cNvPr id="3" name="Tytuł 2"/>
          <p:cNvSpPr>
            <a:spLocks noGrp="1"/>
          </p:cNvSpPr>
          <p:nvPr>
            <p:ph type="title"/>
          </p:nvPr>
        </p:nvSpPr>
        <p:spPr/>
        <p:txBody>
          <a:bodyPr/>
          <a:lstStyle/>
          <a:p>
            <a:r>
              <a:rPr lang="pl-PL" dirty="0" smtClean="0"/>
              <a:t>Techniki ondulacji </a:t>
            </a:r>
            <a:r>
              <a:rPr lang="pl-PL" dirty="0" err="1" smtClean="0"/>
              <a:t>żelazkowej</a:t>
            </a:r>
            <a:endParaRPr lang="pl-P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869160"/>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858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sz="3600" dirty="0" smtClean="0"/>
              <a:t>Prostownice</a:t>
            </a:r>
          </a:p>
          <a:p>
            <a:r>
              <a:rPr lang="pl-PL" sz="3600" dirty="0" smtClean="0"/>
              <a:t>Karbownice</a:t>
            </a:r>
          </a:p>
          <a:p>
            <a:r>
              <a:rPr lang="pl-PL" sz="3600" dirty="0" smtClean="0"/>
              <a:t>Lokówki – okrągłe, spiralne trójkątne, stożkowe</a:t>
            </a:r>
          </a:p>
          <a:p>
            <a:r>
              <a:rPr lang="pl-PL" sz="3600" dirty="0" smtClean="0"/>
              <a:t>Falownice</a:t>
            </a:r>
          </a:p>
          <a:p>
            <a:r>
              <a:rPr lang="pl-PL" sz="3600" dirty="0" err="1" smtClean="0"/>
              <a:t>Lokownice</a:t>
            </a:r>
            <a:endParaRPr lang="pl-PL" sz="3600" dirty="0"/>
          </a:p>
        </p:txBody>
      </p:sp>
      <p:sp>
        <p:nvSpPr>
          <p:cNvPr id="3" name="Tytuł 2"/>
          <p:cNvSpPr>
            <a:spLocks noGrp="1"/>
          </p:cNvSpPr>
          <p:nvPr>
            <p:ph type="title"/>
          </p:nvPr>
        </p:nvSpPr>
        <p:spPr/>
        <p:txBody>
          <a:bodyPr/>
          <a:lstStyle/>
          <a:p>
            <a:r>
              <a:rPr lang="pl-PL" dirty="0" smtClean="0"/>
              <a:t>Rodzaje żelazek fryzjerskich</a:t>
            </a:r>
            <a:endParaRPr lang="pl-P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5229200"/>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503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r>
              <a:rPr lang="pl-PL" dirty="0" smtClean="0"/>
              <a:t>Czynności wstępne: konsultacja, diagnoza i analiza włosów</a:t>
            </a:r>
          </a:p>
          <a:p>
            <a:r>
              <a:rPr lang="pl-PL" dirty="0" smtClean="0"/>
              <a:t>Planowanie fryzury i określanie technik pracy</a:t>
            </a:r>
          </a:p>
          <a:p>
            <a:r>
              <a:rPr lang="pl-PL" dirty="0" smtClean="0"/>
              <a:t>Przygotowanie stanowiska pracy: grzebień ze szpikulcem, grzebień do rozczesywania, suszarka ręczna, preparat stylizujący i zabezpieczający włosy, wybrane żelazko</a:t>
            </a:r>
          </a:p>
          <a:p>
            <a:r>
              <a:rPr lang="pl-PL" dirty="0" smtClean="0"/>
              <a:t>Mycie włosów, </a:t>
            </a:r>
          </a:p>
          <a:p>
            <a:r>
              <a:rPr lang="pl-PL" dirty="0" smtClean="0"/>
              <a:t>Zabezpieczenie przed wysoką temperaturą</a:t>
            </a:r>
          </a:p>
          <a:p>
            <a:r>
              <a:rPr lang="pl-PL" dirty="0" smtClean="0"/>
              <a:t>Suszenie ręczną suszarką i/modelowanie</a:t>
            </a:r>
          </a:p>
          <a:p>
            <a:r>
              <a:rPr lang="pl-PL" dirty="0" smtClean="0"/>
              <a:t>Podział porostu zależnie od potrzeby </a:t>
            </a:r>
          </a:p>
          <a:p>
            <a:r>
              <a:rPr lang="pl-PL" dirty="0" smtClean="0"/>
              <a:t>Dobieranie temperatury żelazka do stanu włosów</a:t>
            </a:r>
          </a:p>
          <a:p>
            <a:r>
              <a:rPr lang="pl-PL" dirty="0" smtClean="0"/>
              <a:t>Żelazka używamy zgodnie z kierunkiem wzrostu włosów dzięki czemu zamykają się łuski włosowe</a:t>
            </a:r>
            <a:endParaRPr lang="pl-PL" dirty="0"/>
          </a:p>
        </p:txBody>
      </p:sp>
      <p:sp>
        <p:nvSpPr>
          <p:cNvPr id="3" name="Tytuł 2"/>
          <p:cNvSpPr>
            <a:spLocks noGrp="1"/>
          </p:cNvSpPr>
          <p:nvPr>
            <p:ph type="title"/>
          </p:nvPr>
        </p:nvSpPr>
        <p:spPr/>
        <p:txBody>
          <a:bodyPr>
            <a:normAutofit fontScale="90000"/>
          </a:bodyPr>
          <a:lstStyle/>
          <a:p>
            <a:pPr algn="ctr"/>
            <a:r>
              <a:rPr lang="pl-PL" dirty="0" smtClean="0"/>
              <a:t>Zasady pracy podczas ondulacji </a:t>
            </a:r>
            <a:r>
              <a:rPr lang="pl-PL" dirty="0" err="1" smtClean="0"/>
              <a:t>żelazkowej</a:t>
            </a:r>
            <a:endParaRPr lang="pl-PL"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906711"/>
            <a:ext cx="3147169"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020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62500" lnSpcReduction="20000"/>
          </a:bodyPr>
          <a:lstStyle/>
          <a:p>
            <a:pPr marL="109728" indent="0">
              <a:buNone/>
            </a:pPr>
            <a:r>
              <a:rPr lang="pl-PL" b="1" dirty="0">
                <a:solidFill>
                  <a:srgbClr val="FF0000"/>
                </a:solidFill>
              </a:rPr>
              <a:t>Czesanie – końcowy etap tworzenia fryzury. Polega na ułożeniu włosów w odpowiednią formę. </a:t>
            </a:r>
          </a:p>
          <a:p>
            <a:pPr marL="109728" indent="0">
              <a:buNone/>
            </a:pPr>
            <a:r>
              <a:rPr lang="pl-PL" dirty="0" smtClean="0"/>
              <a:t>Podstawowe </a:t>
            </a:r>
            <a:r>
              <a:rPr lang="pl-PL" dirty="0"/>
              <a:t>techniki czesania włosów:</a:t>
            </a:r>
          </a:p>
          <a:p>
            <a:r>
              <a:rPr lang="pl-PL" dirty="0" smtClean="0"/>
              <a:t>Szczotkowanie </a:t>
            </a:r>
            <a:r>
              <a:rPr lang="pl-PL" dirty="0"/>
              <a:t>– rozczesywanie i wygładzanie powierzchni włosów oraz formowanie fryzur;</a:t>
            </a:r>
          </a:p>
          <a:p>
            <a:r>
              <a:rPr lang="pl-PL" dirty="0" smtClean="0"/>
              <a:t>Wygładzanie </a:t>
            </a:r>
            <a:r>
              <a:rPr lang="pl-PL" dirty="0"/>
              <a:t>– zmniejszenie objętości włosów w obrębie wyczesywanych pasm, stosuje się po tapirowaniu lub podczas formowania fryzur gładkich przylegających do głowy;</a:t>
            </a:r>
          </a:p>
          <a:p>
            <a:r>
              <a:rPr lang="pl-PL" dirty="0" smtClean="0"/>
              <a:t>Tapirowanie </a:t>
            </a:r>
            <a:r>
              <a:rPr lang="pl-PL" dirty="0"/>
              <a:t>– czesanie włosów w kierunku przeciwnym do ich wzrostu, zwiększa objętość pas, usztywnia, powiększa objętość tworzonych elementów lub całych fryzur. Włosy tapiruje się przy nasadzie lub na lub na całej długości pasma;</a:t>
            </a:r>
          </a:p>
          <a:p>
            <a:r>
              <a:rPr lang="pl-PL" dirty="0" smtClean="0"/>
              <a:t>Zaplatanie </a:t>
            </a:r>
            <a:r>
              <a:rPr lang="pl-PL" dirty="0"/>
              <a:t>– splatanie między sobą 2,3,4 lub większej liczby pasm włosów;</a:t>
            </a:r>
          </a:p>
          <a:p>
            <a:r>
              <a:rPr lang="pl-PL" dirty="0" smtClean="0"/>
              <a:t>Upinanie </a:t>
            </a:r>
            <a:r>
              <a:rPr lang="pl-PL" dirty="0"/>
              <a:t>– przypinanie pojedynczych pasm lub elementów w poszczególnych partiach głowy.</a:t>
            </a:r>
          </a:p>
          <a:p>
            <a:pPr marL="109728" indent="0">
              <a:buNone/>
            </a:pPr>
            <a:r>
              <a:rPr lang="pl-PL" dirty="0" smtClean="0"/>
              <a:t>Na </a:t>
            </a:r>
            <a:r>
              <a:rPr lang="pl-PL" dirty="0"/>
              <a:t>koniec czesania można podkreślić lub usztywnić charakterystyczne dla fryzury elementy np. kosmyki lub loczki oraz utrwalić całe uczesanie. </a:t>
            </a:r>
          </a:p>
          <a:p>
            <a:endParaRPr lang="pl-PL" dirty="0"/>
          </a:p>
        </p:txBody>
      </p:sp>
      <p:sp>
        <p:nvSpPr>
          <p:cNvPr id="3" name="Tytuł 2"/>
          <p:cNvSpPr>
            <a:spLocks noGrp="1"/>
          </p:cNvSpPr>
          <p:nvPr>
            <p:ph type="title"/>
          </p:nvPr>
        </p:nvSpPr>
        <p:spPr/>
        <p:txBody>
          <a:bodyPr>
            <a:normAutofit fontScale="90000"/>
          </a:bodyPr>
          <a:lstStyle/>
          <a:p>
            <a:r>
              <a:rPr lang="pl-PL" dirty="0" smtClean="0"/>
              <a:t>CZESANIE I FORMOWANIE WŁOSÓW</a:t>
            </a:r>
            <a:endParaRPr lang="pl-PL"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805264"/>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34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62500" lnSpcReduction="20000"/>
          </a:bodyPr>
          <a:lstStyle/>
          <a:p>
            <a:pPr marL="109728" indent="0" algn="just">
              <a:buNone/>
            </a:pPr>
            <a:r>
              <a:rPr lang="pl-PL" dirty="0" smtClean="0">
                <a:solidFill>
                  <a:srgbClr val="FF0000"/>
                </a:solidFill>
              </a:rPr>
              <a:t>Plisowanie </a:t>
            </a:r>
            <a:r>
              <a:rPr lang="pl-PL" dirty="0">
                <a:solidFill>
                  <a:srgbClr val="FF0000"/>
                </a:solidFill>
              </a:rPr>
              <a:t>włosów to technika ondulacji </a:t>
            </a:r>
            <a:r>
              <a:rPr lang="pl-PL" dirty="0" err="1">
                <a:solidFill>
                  <a:srgbClr val="FF0000"/>
                </a:solidFill>
              </a:rPr>
              <a:t>żelazkowej</a:t>
            </a:r>
            <a:r>
              <a:rPr lang="pl-PL" dirty="0">
                <a:solidFill>
                  <a:srgbClr val="FF0000"/>
                </a:solidFill>
              </a:rPr>
              <a:t> polegająca na wyciskaniu fal lokówką. Zabieg rozpoczyna się od formowania włosów na czołem i stopniowo przechodzi w kierunku szczytu głowy i boków następnie plisuje się włosy w części potylicznej głowy.  </a:t>
            </a:r>
          </a:p>
          <a:p>
            <a:pPr marL="109728" indent="0" algn="just">
              <a:buNone/>
            </a:pPr>
            <a:r>
              <a:rPr lang="pl-PL" dirty="0" smtClean="0"/>
              <a:t>Technika </a:t>
            </a:r>
            <a:r>
              <a:rPr lang="pl-PL" dirty="0"/>
              <a:t>wyciskania fal lokówką:</a:t>
            </a:r>
          </a:p>
          <a:p>
            <a:pPr marL="109728" indent="0" algn="just">
              <a:buNone/>
            </a:pPr>
            <a:r>
              <a:rPr lang="pl-PL" dirty="0" smtClean="0"/>
              <a:t>pasmo </a:t>
            </a:r>
            <a:r>
              <a:rPr lang="pl-PL" dirty="0"/>
              <a:t>włosów unosi się lekko grzebieniem przytrzymuje żelazkiem tak, aby ramię wklęsłe aparatu było pod spodem, a okrągłe nad pasmem. 2. Zamykając żelazko należy nadać kierunek i wypukłość fali. Kierunek fali uzyskuje się poprzez przesunięcie aparatu w jedną stronę a grzebienia podtrzymującego pasmo włosów w przeciwną(np. skierować lokówkę w lewą stronę a grzebień w prawą). Wypukłość fali uzyskuje się przez wykonanie pół obrotu żelazkiem. 3. Po otworzeniu żelazka, aparat przesuwa się tak, aby zewnętrzna krawędź wklęsłego ramienia lokówki znalazła się załamaniu fali. Żelazko zamyka się i wykonuje ćwierć obrotu. W ten sposób pogłębia się falę z drugiej strony grzbietu. 4. Kolejny etap to zamknięcie pierwszej fali. W tym celu należy otworzyć lokówkę  i przesunąć ją o 2–4 cm niżej. 5. Drugą falę wyciska się analogicznie. Należy pamiętać o zaprasowaniu pasma  w przeciwnym kierunku (w tym celu żelazko przesuwa się w prawo a grzebień podtrzymujący włosy w lewo). </a:t>
            </a:r>
          </a:p>
          <a:p>
            <a:pPr algn="just"/>
            <a:endParaRPr lang="pl-PL" dirty="0"/>
          </a:p>
        </p:txBody>
      </p:sp>
      <p:sp>
        <p:nvSpPr>
          <p:cNvPr id="3" name="Tytuł 2"/>
          <p:cNvSpPr>
            <a:spLocks noGrp="1"/>
          </p:cNvSpPr>
          <p:nvPr>
            <p:ph type="title"/>
          </p:nvPr>
        </p:nvSpPr>
        <p:spPr/>
        <p:txBody>
          <a:bodyPr/>
          <a:lstStyle/>
          <a:p>
            <a:pPr algn="ctr"/>
            <a:r>
              <a:rPr lang="pl-PL" dirty="0" smtClean="0"/>
              <a:t>PLISOWANIE WŁOSÓW</a:t>
            </a:r>
            <a:endParaRPr lang="pl-PL"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733256"/>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92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marL="109728" indent="0" algn="just">
              <a:buNone/>
            </a:pPr>
            <a:r>
              <a:rPr lang="pl-PL" dirty="0" err="1" smtClean="0"/>
              <a:t>Papilotowanie</a:t>
            </a:r>
            <a:r>
              <a:rPr lang="pl-PL" dirty="0" smtClean="0"/>
              <a:t> </a:t>
            </a:r>
            <a:r>
              <a:rPr lang="pl-PL" dirty="0"/>
              <a:t>-  technika polecana dla włosów długich i półdługich. Pasma włosów nawija się spiralnie, zawija w folię aluminiową i przypina klipsem. Każde przygotowane w ten sposób pasmo zaprasowuje się żelazkiem fryzjerskim z płaską nasadką. Należy pamiętać, że bezpośrednio przed prasowaniem z loczka zdejmuje się klips mocujący. Po zaprasowaniu wszystkich loków zdejmuje się folię a włosy formuje palcami. Omawiana technika czesania zwiększa objętość włosów przy równoczesnym zachowaniu łagodnej formy fryzury. Jest polecana do stylizacji włosów półdługich.</a:t>
            </a:r>
          </a:p>
        </p:txBody>
      </p:sp>
      <p:sp>
        <p:nvSpPr>
          <p:cNvPr id="3" name="Tytuł 2"/>
          <p:cNvSpPr>
            <a:spLocks noGrp="1"/>
          </p:cNvSpPr>
          <p:nvPr>
            <p:ph type="title"/>
          </p:nvPr>
        </p:nvSpPr>
        <p:spPr/>
        <p:txBody>
          <a:bodyPr/>
          <a:lstStyle/>
          <a:p>
            <a:pPr algn="ctr"/>
            <a:r>
              <a:rPr lang="pl-PL" dirty="0" smtClean="0"/>
              <a:t>PAPILOTOWANIE WŁOSÓW</a:t>
            </a:r>
            <a:endParaRPr lang="pl-PL"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517232"/>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86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55000" lnSpcReduction="20000"/>
          </a:bodyPr>
          <a:lstStyle/>
          <a:p>
            <a:pPr marL="109728" indent="0">
              <a:buNone/>
            </a:pPr>
            <a:r>
              <a:rPr lang="pl-PL" dirty="0" smtClean="0"/>
              <a:t>O </a:t>
            </a:r>
            <a:r>
              <a:rPr lang="pl-PL" dirty="0"/>
              <a:t>formie fryzury męskiej decyduje strzyżenie. Biorąc pod uwagę rodzaj strzyżenia wyróżnia się następujące fryzury męskie:</a:t>
            </a:r>
          </a:p>
          <a:p>
            <a:pPr marL="109728" indent="0">
              <a:buNone/>
            </a:pPr>
            <a:r>
              <a:rPr lang="pl-PL" dirty="0"/>
              <a:t>•	 uzyskiwane w wyniku tzw. strzyżenia całkowitego,</a:t>
            </a:r>
          </a:p>
          <a:p>
            <a:pPr marL="109728" indent="0">
              <a:buNone/>
            </a:pPr>
            <a:r>
              <a:rPr lang="pl-PL" dirty="0"/>
              <a:t>•	 klasyczne z włosów krótkich, półdługich i długich,</a:t>
            </a:r>
          </a:p>
          <a:p>
            <a:pPr marL="109728" indent="0">
              <a:buNone/>
            </a:pPr>
            <a:r>
              <a:rPr lang="pl-PL" dirty="0"/>
              <a:t>•	 specjalne: różne odmiany jeży, fryzury kreatywne.</a:t>
            </a:r>
          </a:p>
          <a:p>
            <a:pPr marL="109728" indent="0">
              <a:buNone/>
            </a:pPr>
            <a:r>
              <a:rPr lang="pl-PL" dirty="0" smtClean="0"/>
              <a:t>Fryzury </a:t>
            </a:r>
            <a:r>
              <a:rPr lang="pl-PL" dirty="0"/>
              <a:t>męskie uzyskiwane w wyniku strzyżenia całkowitego</a:t>
            </a:r>
          </a:p>
          <a:p>
            <a:pPr marL="109728" indent="0">
              <a:buNone/>
            </a:pPr>
            <a:r>
              <a:rPr lang="pl-PL" dirty="0"/>
              <a:t>•	Wskazana forma włosów polega na ich prawie całkowitym usunięciu. Jest preferowana</a:t>
            </a:r>
          </a:p>
          <a:p>
            <a:pPr marL="109728" indent="0">
              <a:buNone/>
            </a:pPr>
            <a:r>
              <a:rPr lang="pl-PL" dirty="0"/>
              <a:t>•	przez mężczyzn mających ubytki w owłosieniu. Stylizacja tego typu fryzur polega na</a:t>
            </a:r>
          </a:p>
          <a:p>
            <a:pPr marL="109728" indent="0">
              <a:buNone/>
            </a:pPr>
            <a:r>
              <a:rPr lang="pl-PL" dirty="0"/>
              <a:t>•	osuszeniu włosów ręcznikiem.</a:t>
            </a:r>
          </a:p>
          <a:p>
            <a:pPr marL="109728" indent="0">
              <a:buNone/>
            </a:pPr>
            <a:r>
              <a:rPr lang="pl-PL" dirty="0" smtClean="0"/>
              <a:t>Klasyczne </a:t>
            </a:r>
            <a:r>
              <a:rPr lang="pl-PL" dirty="0"/>
              <a:t>fryzury męskie -  podstawą stylizacji tego typu fryzur jest strzyżenie. Uzyskanie wskazanego efektu uzyskuje się poprzez nadanie włosom formy stopniowej. Stylizacja fryzur klasycznych polega na nadaniu włosom żądanego kształtu za pomocą szczotki lub grzebienia. Pasma włosów modeluje się w strumieniu ciepłego powietrza uzyskując odbicie pasm od nasady w okolicy szczytu głowy. Do czesania można użyć pianki. Ostateczny kształt fryzurze nadaje za pomocą wosku, gumy lub żelu wmasowywanych w pojedyncze pasma włosów. Ostateczny kształt fryzury utrwala się lakierem. </a:t>
            </a:r>
          </a:p>
          <a:p>
            <a:pPr marL="109728" indent="0">
              <a:buNone/>
            </a:pPr>
            <a:endParaRPr lang="pl-PL" dirty="0"/>
          </a:p>
        </p:txBody>
      </p:sp>
      <p:sp>
        <p:nvSpPr>
          <p:cNvPr id="3" name="Tytuł 2"/>
          <p:cNvSpPr>
            <a:spLocks noGrp="1"/>
          </p:cNvSpPr>
          <p:nvPr>
            <p:ph type="title"/>
          </p:nvPr>
        </p:nvSpPr>
        <p:spPr/>
        <p:txBody>
          <a:bodyPr/>
          <a:lstStyle/>
          <a:p>
            <a:pPr algn="ctr"/>
            <a:r>
              <a:rPr lang="pl-PL" dirty="0" smtClean="0"/>
              <a:t>FRYZURY MĘSKIE </a:t>
            </a:r>
            <a:endParaRPr lang="pl-PL"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517232"/>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77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DAMSKIE UPIĘCIA WŁOSÓW</a:t>
            </a:r>
            <a:endParaRPr lang="pl-PL" dirty="0"/>
          </a:p>
        </p:txBody>
      </p:sp>
      <p:sp>
        <p:nvSpPr>
          <p:cNvPr id="3" name="Symbol zastępczy tekstu 2"/>
          <p:cNvSpPr>
            <a:spLocks noGrp="1"/>
          </p:cNvSpPr>
          <p:nvPr>
            <p:ph type="body" idx="1"/>
          </p:nvPr>
        </p:nvSpPr>
        <p:spPr/>
        <p:txBody>
          <a:bodyPr/>
          <a:lstStyle/>
          <a:p>
            <a:r>
              <a:rPr lang="pl-PL" dirty="0" smtClean="0"/>
              <a:t>Wyk. M. Pomykała</a:t>
            </a:r>
            <a:endParaRPr lang="pl-PL" dirty="0"/>
          </a:p>
        </p:txBody>
      </p:sp>
      <p:sp>
        <p:nvSpPr>
          <p:cNvPr id="4" name="Symbol zastępczy tekstu 3"/>
          <p:cNvSpPr>
            <a:spLocks noGrp="1"/>
          </p:cNvSpPr>
          <p:nvPr>
            <p:ph type="body" sz="half" idx="3"/>
          </p:nvPr>
        </p:nvSpPr>
        <p:spPr/>
        <p:txBody>
          <a:bodyPr/>
          <a:lstStyle/>
          <a:p>
            <a:r>
              <a:rPr lang="pl-PL" dirty="0" smtClean="0"/>
              <a:t>Wyk. M. Pomykała</a:t>
            </a:r>
            <a:endParaRPr lang="pl-PL" dirty="0"/>
          </a:p>
        </p:txBody>
      </p:sp>
      <p:pic>
        <p:nvPicPr>
          <p:cNvPr id="17413" name="Picture 5"/>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834612" y="1444625"/>
            <a:ext cx="3285363" cy="394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descr="C:\Users\erazmus\Desktop\fryzjerzy prezentacja\118504031_2725143417764296_2944293978105431066_n.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054132" y="1444625"/>
            <a:ext cx="3223560" cy="3941763"/>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5956300"/>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69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a:bodyPr>
          <a:lstStyle/>
          <a:p>
            <a:pPr marL="109728" indent="0" algn="just">
              <a:buNone/>
            </a:pPr>
            <a:r>
              <a:rPr lang="pl-PL" dirty="0" smtClean="0"/>
              <a:t>Fryzury </a:t>
            </a:r>
            <a:r>
              <a:rPr lang="pl-PL" dirty="0"/>
              <a:t>dzienne - układa się grzebieniem lub palcami przy użyciu różnych środków stylizujących–emulsji, żeli, gum fryzjerskich. Po nadaniu ostatecznego kształtu włosy spryskuje się lakierem. Do układania fryzur dziennych z włosów długich można stosować różne techniki zaplatania. Splot to skręcone pasma włosów. Mogą służyć jako dekoracja lub baza konstrukcyjna do formowania koków. Sploty można wykonywać z włosów prostych lub kręconych. Specyficzną formą splotu jest warkocz zaplatany z co najmniej 2 pasm. </a:t>
            </a:r>
          </a:p>
        </p:txBody>
      </p:sp>
      <p:sp>
        <p:nvSpPr>
          <p:cNvPr id="3" name="Tytuł 2"/>
          <p:cNvSpPr>
            <a:spLocks noGrp="1"/>
          </p:cNvSpPr>
          <p:nvPr>
            <p:ph type="title"/>
          </p:nvPr>
        </p:nvSpPr>
        <p:spPr/>
        <p:txBody>
          <a:bodyPr/>
          <a:lstStyle/>
          <a:p>
            <a:pPr algn="ctr"/>
            <a:r>
              <a:rPr lang="pl-PL" dirty="0" smtClean="0"/>
              <a:t>FRYZURY DZIENNE</a:t>
            </a:r>
            <a:endParaRPr lang="pl-PL"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805264"/>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716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pPr marL="109728" indent="0">
              <a:buNone/>
            </a:pPr>
            <a:r>
              <a:rPr lang="pl-PL" dirty="0" smtClean="0"/>
              <a:t>Wyróżnia </a:t>
            </a:r>
            <a:r>
              <a:rPr lang="pl-PL" dirty="0"/>
              <a:t>się następujące rodzaje splotów:</a:t>
            </a:r>
          </a:p>
          <a:p>
            <a:r>
              <a:rPr lang="pl-PL" dirty="0" smtClean="0"/>
              <a:t>wstępujący </a:t>
            </a:r>
            <a:r>
              <a:rPr lang="pl-PL" dirty="0"/>
              <a:t>(angielski) – z 3 pasm, pasma boczne przekładane są nad środkowym pasmem,</a:t>
            </a:r>
          </a:p>
          <a:p>
            <a:r>
              <a:rPr lang="pl-PL" dirty="0" smtClean="0"/>
              <a:t>zstępujący </a:t>
            </a:r>
            <a:r>
              <a:rPr lang="pl-PL" dirty="0"/>
              <a:t>(duński) – z 3 pasm, pasma boczne przekładane są pod środkowym pasmem,</a:t>
            </a:r>
          </a:p>
          <a:p>
            <a:r>
              <a:rPr lang="pl-PL" dirty="0" smtClean="0"/>
              <a:t>wstępujący </a:t>
            </a:r>
            <a:r>
              <a:rPr lang="pl-PL" dirty="0"/>
              <a:t>dobierany (francuski) –3 pasma są równe, uzyskuje się warkocz tzw. płaski (odwrócony),</a:t>
            </a:r>
          </a:p>
          <a:p>
            <a:r>
              <a:rPr lang="pl-PL" dirty="0" smtClean="0"/>
              <a:t>zstępujący </a:t>
            </a:r>
            <a:r>
              <a:rPr lang="pl-PL" dirty="0"/>
              <a:t>dobierany – 3 pasma równe, uzyskuje się warkocz wypukły (podniesiony),</a:t>
            </a:r>
          </a:p>
          <a:p>
            <a:r>
              <a:rPr lang="pl-PL" dirty="0" smtClean="0"/>
              <a:t>wstępujący </a:t>
            </a:r>
            <a:r>
              <a:rPr lang="pl-PL" dirty="0"/>
              <a:t>i zstępujący (kłos) normalny i dobierany,</a:t>
            </a:r>
          </a:p>
          <a:p>
            <a:r>
              <a:rPr lang="pl-PL" dirty="0" smtClean="0"/>
              <a:t>wstępujący </a:t>
            </a:r>
            <a:r>
              <a:rPr lang="pl-PL" dirty="0"/>
              <a:t>z 4 pasm,</a:t>
            </a:r>
          </a:p>
          <a:p>
            <a:r>
              <a:rPr lang="pl-PL" dirty="0" smtClean="0"/>
              <a:t>wstępujący </a:t>
            </a:r>
            <a:r>
              <a:rPr lang="pl-PL" dirty="0"/>
              <a:t>z 6 pasm,</a:t>
            </a:r>
          </a:p>
          <a:p>
            <a:r>
              <a:rPr lang="pl-PL" dirty="0" smtClean="0"/>
              <a:t>plecionka </a:t>
            </a:r>
            <a:r>
              <a:rPr lang="pl-PL" dirty="0"/>
              <a:t>z wielu pasm – pasma tkane między sobą.</a:t>
            </a:r>
          </a:p>
          <a:p>
            <a:pPr marL="109728" indent="0">
              <a:buNone/>
            </a:pPr>
            <a:r>
              <a:rPr lang="pl-PL" dirty="0"/>
              <a:t> </a:t>
            </a:r>
          </a:p>
          <a:p>
            <a:endParaRPr lang="pl-PL" dirty="0"/>
          </a:p>
        </p:txBody>
      </p:sp>
      <p:sp>
        <p:nvSpPr>
          <p:cNvPr id="3" name="Tytuł 2"/>
          <p:cNvSpPr>
            <a:spLocks noGrp="1"/>
          </p:cNvSpPr>
          <p:nvPr>
            <p:ph type="title"/>
          </p:nvPr>
        </p:nvSpPr>
        <p:spPr/>
        <p:txBody>
          <a:bodyPr/>
          <a:lstStyle/>
          <a:p>
            <a:pPr algn="ctr"/>
            <a:r>
              <a:rPr lang="pl-PL" dirty="0" smtClean="0"/>
              <a:t>ZAPLATANIE WŁOSÓW</a:t>
            </a:r>
            <a:endParaRPr lang="pl-PL"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661248"/>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26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dirty="0"/>
              <a:t>SALONY FRYZJERSKIE W CORK</a:t>
            </a:r>
          </a:p>
        </p:txBody>
      </p:sp>
      <p:pic>
        <p:nvPicPr>
          <p:cNvPr id="4098" name="Picture 2" descr="C:\Users\erazmus\Desktop\fryzjerzy prezentacja\118675100_618305049124179_5631466398503805571_n.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92842" y="1481138"/>
            <a:ext cx="3367315" cy="452596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razmus\Desktop\Projekt Erasmus+ 2019\TKN 24\34_Staż w salonie fryzjerskim w Cork.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70264" y="1481138"/>
            <a:ext cx="3394471" cy="45259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5445224"/>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49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marL="109728" indent="0">
              <a:buNone/>
            </a:pPr>
            <a:r>
              <a:rPr lang="pl-PL" dirty="0" smtClean="0">
                <a:solidFill>
                  <a:srgbClr val="FF0000"/>
                </a:solidFill>
              </a:rPr>
              <a:t>Farbowanie </a:t>
            </a:r>
            <a:r>
              <a:rPr lang="pl-PL" dirty="0">
                <a:solidFill>
                  <a:srgbClr val="FF0000"/>
                </a:solidFill>
              </a:rPr>
              <a:t>całościowe polega na uzyskaniu jednolitego koloru na całej długości włosów w obrębie całego porostu włosów. Celem farbowania całego porostu jest osiągnięcie równomiernego odcienia na całej długości włosów.</a:t>
            </a:r>
          </a:p>
          <a:p>
            <a:pPr marL="109728" indent="0">
              <a:buNone/>
            </a:pPr>
            <a:r>
              <a:rPr lang="pl-PL" dirty="0" smtClean="0"/>
              <a:t>W </a:t>
            </a:r>
            <a:r>
              <a:rPr lang="pl-PL" dirty="0"/>
              <a:t>zależności od stanu włosów można wyróżnić:</a:t>
            </a:r>
          </a:p>
          <a:p>
            <a:r>
              <a:rPr lang="pl-PL" dirty="0" smtClean="0"/>
              <a:t>Farbowanie </a:t>
            </a:r>
            <a:r>
              <a:rPr lang="pl-PL" dirty="0"/>
              <a:t>wykonywane po raz pierwszy – pierwsza aplikacja farby</a:t>
            </a:r>
          </a:p>
          <a:p>
            <a:r>
              <a:rPr lang="pl-PL" dirty="0" smtClean="0"/>
              <a:t>Farbowanie </a:t>
            </a:r>
            <a:r>
              <a:rPr lang="pl-PL" dirty="0"/>
              <a:t>wykonywane po raz kolejny – na włosach z odrostami</a:t>
            </a:r>
          </a:p>
          <a:p>
            <a:pPr marL="109728" indent="0">
              <a:buNone/>
            </a:pPr>
            <a:r>
              <a:rPr lang="pl-PL" dirty="0" smtClean="0"/>
              <a:t>Z </a:t>
            </a:r>
            <a:r>
              <a:rPr lang="pl-PL" dirty="0"/>
              <a:t>farbowaniem całego porostu mamy do czynienia wtedy, gdy kolor wyjściowy jest kolorem naturalnym. </a:t>
            </a:r>
          </a:p>
        </p:txBody>
      </p:sp>
      <p:sp>
        <p:nvSpPr>
          <p:cNvPr id="3" name="Tytuł 2"/>
          <p:cNvSpPr>
            <a:spLocks noGrp="1"/>
          </p:cNvSpPr>
          <p:nvPr>
            <p:ph type="title"/>
          </p:nvPr>
        </p:nvSpPr>
        <p:spPr/>
        <p:txBody>
          <a:bodyPr/>
          <a:lstStyle/>
          <a:p>
            <a:pPr algn="ctr"/>
            <a:r>
              <a:rPr lang="pl-PL" dirty="0" smtClean="0"/>
              <a:t>FARBOWANIE WŁOSÓW</a:t>
            </a:r>
            <a:endParaRPr lang="pl-PL"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445224"/>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28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pPr marL="109728" indent="0" algn="just">
              <a:buNone/>
            </a:pPr>
            <a:r>
              <a:rPr lang="pl-PL" dirty="0">
                <a:solidFill>
                  <a:srgbClr val="FF0000"/>
                </a:solidFill>
              </a:rPr>
              <a:t>Farbowanie pasemek to technika barwienia włosów polegająca na zmianie koloru wybranych pasm i pukli włosów (wydzielonych od odseparowanej części porostu) za pomocą jednego koloru farby.</a:t>
            </a:r>
          </a:p>
          <a:p>
            <a:pPr marL="109728" indent="0">
              <a:buNone/>
            </a:pPr>
            <a:r>
              <a:rPr lang="pl-PL" dirty="0"/>
              <a:t>Techniki farbowania pasemek:</a:t>
            </a:r>
          </a:p>
          <a:p>
            <a:r>
              <a:rPr lang="pl-PL" dirty="0" smtClean="0"/>
              <a:t>Technika </a:t>
            </a:r>
            <a:r>
              <a:rPr lang="pl-PL" dirty="0"/>
              <a:t>z zastosowaniem czepka foliowego, gumowego lub kauczukowego;</a:t>
            </a:r>
          </a:p>
          <a:p>
            <a:r>
              <a:rPr lang="pl-PL" dirty="0" smtClean="0"/>
              <a:t>Technika </a:t>
            </a:r>
            <a:r>
              <a:rPr lang="pl-PL" dirty="0"/>
              <a:t>z zastosowaniem folii aluminiowej;</a:t>
            </a:r>
          </a:p>
          <a:p>
            <a:r>
              <a:rPr lang="pl-PL" dirty="0" smtClean="0"/>
              <a:t>Metoda </a:t>
            </a:r>
            <a:r>
              <a:rPr lang="pl-PL" dirty="0"/>
              <a:t>szydełkowa;</a:t>
            </a:r>
          </a:p>
          <a:p>
            <a:r>
              <a:rPr lang="pl-PL" dirty="0" smtClean="0"/>
              <a:t>Metoda </a:t>
            </a:r>
            <a:r>
              <a:rPr lang="pl-PL" dirty="0"/>
              <a:t>diagonalna;</a:t>
            </a:r>
          </a:p>
          <a:p>
            <a:r>
              <a:rPr lang="pl-PL" dirty="0" smtClean="0"/>
              <a:t>Technika </a:t>
            </a:r>
            <a:r>
              <a:rPr lang="pl-PL" dirty="0"/>
              <a:t>farbowania pasemek z użyciem grzebienia;</a:t>
            </a:r>
          </a:p>
          <a:p>
            <a:r>
              <a:rPr lang="pl-PL" dirty="0" smtClean="0"/>
              <a:t>Technika </a:t>
            </a:r>
            <a:r>
              <a:rPr lang="pl-PL" dirty="0"/>
              <a:t>z użyciem paletki do farbowania włosów;</a:t>
            </a:r>
          </a:p>
          <a:p>
            <a:r>
              <a:rPr lang="pl-PL" dirty="0" smtClean="0"/>
              <a:t>Technika </a:t>
            </a:r>
            <a:r>
              <a:rPr lang="pl-PL" dirty="0"/>
              <a:t>z użyciem ściętego pędzla .</a:t>
            </a:r>
          </a:p>
          <a:p>
            <a:endParaRPr lang="pl-PL" dirty="0"/>
          </a:p>
        </p:txBody>
      </p:sp>
      <p:sp>
        <p:nvSpPr>
          <p:cNvPr id="3" name="Tytuł 2"/>
          <p:cNvSpPr>
            <a:spLocks noGrp="1"/>
          </p:cNvSpPr>
          <p:nvPr>
            <p:ph type="title"/>
          </p:nvPr>
        </p:nvSpPr>
        <p:spPr/>
        <p:txBody>
          <a:bodyPr/>
          <a:lstStyle/>
          <a:p>
            <a:pPr algn="ctr"/>
            <a:r>
              <a:rPr lang="pl-PL" dirty="0" smtClean="0"/>
              <a:t>FARBOWANIE PASEMEK</a:t>
            </a:r>
            <a:endParaRPr lang="pl-PL"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589240"/>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49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109728" indent="0" algn="just">
              <a:buNone/>
            </a:pPr>
            <a:r>
              <a:rPr lang="pl-PL" dirty="0"/>
              <a:t>Farbowanie pasemek ma na celu uzyskanie różnych odcieni kolorystycznych na włosach poprzez wprowadzenie do koloru wyjściowego (podstawowego) innego koloru, który może być kolorem przeciwstawnym lub pokrewnym.  Wprowadzony kolor może być rozmieszczony w obrębie całego porostu lub wybranych partiach włosów w zależności od efektu kolorystycznego, jaki chcemy uzyskać. </a:t>
            </a:r>
          </a:p>
        </p:txBody>
      </p:sp>
      <p:sp>
        <p:nvSpPr>
          <p:cNvPr id="3" name="Tytuł 2"/>
          <p:cNvSpPr>
            <a:spLocks noGrp="1"/>
          </p:cNvSpPr>
          <p:nvPr>
            <p:ph type="title"/>
          </p:nvPr>
        </p:nvSpPr>
        <p:spPr/>
        <p:txBody>
          <a:bodyPr/>
          <a:lstStyle/>
          <a:p>
            <a:pPr algn="ctr"/>
            <a:r>
              <a:rPr lang="pl-PL" dirty="0" smtClean="0"/>
              <a:t>FARBOWANIE PASEMEK</a:t>
            </a:r>
            <a:endParaRPr lang="pl-PL"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517232"/>
            <a:ext cx="3146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4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109728" indent="0">
              <a:buNone/>
            </a:pPr>
            <a:r>
              <a:rPr lang="pl-PL" dirty="0"/>
              <a:t>Autorzy prezentacji: </a:t>
            </a:r>
          </a:p>
          <a:p>
            <a:pPr marL="109728" indent="0">
              <a:buNone/>
            </a:pPr>
            <a:r>
              <a:rPr lang="pl-PL" dirty="0"/>
              <a:t>uczestnicy projektu „Mobilny uczeń – dobry fachowiec na rynku pracy” kształcący się w zawodzie </a:t>
            </a:r>
            <a:r>
              <a:rPr lang="pl-PL" dirty="0" smtClean="0"/>
              <a:t>fryzjer </a:t>
            </a:r>
            <a:r>
              <a:rPr lang="pl-PL" dirty="0"/>
              <a:t>w Branżowej Szkole I  Stopnia nr 2 im. gen. Antoniego Piwowarczyka</a:t>
            </a:r>
          </a:p>
          <a:p>
            <a:endParaRPr lang="pl-PL" dirty="0"/>
          </a:p>
        </p:txBody>
      </p:sp>
      <p:sp>
        <p:nvSpPr>
          <p:cNvPr id="3" name="Tytuł 2"/>
          <p:cNvSpPr>
            <a:spLocks noGrp="1"/>
          </p:cNvSpPr>
          <p:nvPr>
            <p:ph type="title"/>
          </p:nvPr>
        </p:nvSpPr>
        <p:spPr/>
        <p:txBody>
          <a:bodyPr>
            <a:normAutofit fontScale="90000"/>
          </a:bodyPr>
          <a:lstStyle/>
          <a:p>
            <a:r>
              <a:rPr lang="pl-PL" dirty="0"/>
              <a:t>Zespół Szkół Ponadpodstawowych nr 2 w Końskich</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941168"/>
            <a:ext cx="31511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39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SALONY FRYZJERSKIE W CORK</a:t>
            </a:r>
          </a:p>
        </p:txBody>
      </p:sp>
      <p:pic>
        <p:nvPicPr>
          <p:cNvPr id="5122" name="Picture 2" descr="C:\Users\erazmus\Desktop\Projekt Erasmus+ 2019\TKN 24\na stażu w zakładzie fryzjerskim1.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79264" y="1481138"/>
            <a:ext cx="3394471" cy="452596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razmus\Desktop\Projekt Erasmus+ 2019\TKN 24\6_Staż w salonie fryzjerskim.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70264" y="1481138"/>
            <a:ext cx="3394471" cy="4525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301208"/>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28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SALONY FRYZJERSKIE W CORK</a:t>
            </a:r>
          </a:p>
        </p:txBody>
      </p:sp>
      <p:pic>
        <p:nvPicPr>
          <p:cNvPr id="3074" name="Picture 2" descr="C:\Users\erazmus\Desktop\Projekt Erasmus+ 2019\TKN 24\31_Staż zawodowy w salonie fryzjerskim.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70264" y="1481138"/>
            <a:ext cx="3394471" cy="45259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razmus\Desktop\Projekt Erasmus+ 2019\TKN 24\8_Staż w salonie fryzjerskim w Cork.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79264" y="1481138"/>
            <a:ext cx="3394471" cy="45259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5229200"/>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34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pPr algn="ctr"/>
            <a:r>
              <a:rPr lang="pl-PL" dirty="0" smtClean="0"/>
              <a:t>Oferta usługowa salonów fryzjerskich w Cork</a:t>
            </a:r>
            <a:endParaRPr lang="pl-PL" dirty="0"/>
          </a:p>
        </p:txBody>
      </p:sp>
      <p:pic>
        <p:nvPicPr>
          <p:cNvPr id="6146" name="Picture 2" descr="C:\Users\erazmus\Desktop\fryzjerzy prezentacja\Ulotka salonu fryzjerskie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484784"/>
            <a:ext cx="246013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987" y="5566771"/>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79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t>Ondulacja </a:t>
            </a:r>
            <a:r>
              <a:rPr lang="pl-PL" dirty="0" err="1" smtClean="0"/>
              <a:t>żelazkowa</a:t>
            </a:r>
            <a:endParaRPr lang="pl-P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3" y="1772816"/>
            <a:ext cx="633670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229200"/>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18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109728" indent="0" algn="just">
              <a:buNone/>
            </a:pPr>
            <a:r>
              <a:rPr lang="pl-PL" sz="3600" dirty="0" smtClean="0"/>
              <a:t>Układanie włosów w fale i loki wykonywano już w starożytności. </a:t>
            </a:r>
            <a:r>
              <a:rPr lang="pl-PL" sz="3600" dirty="0" smtClean="0"/>
              <a:t>Początkowo pasma </a:t>
            </a:r>
            <a:r>
              <a:rPr lang="pl-PL" sz="3600" dirty="0" smtClean="0"/>
              <a:t>były nakładane na gliniane, rozgrzane lokówki, które starożytni Grecy zastąpili pałeczką </a:t>
            </a:r>
            <a:r>
              <a:rPr lang="pl-PL" sz="3600" dirty="0" err="1" smtClean="0"/>
              <a:t>kalamis</a:t>
            </a:r>
            <a:r>
              <a:rPr lang="pl-PL" sz="3600" dirty="0" smtClean="0"/>
              <a:t>. W czasach nowożytnych przełomu dokonał Marcel </a:t>
            </a:r>
            <a:r>
              <a:rPr lang="pl-PL" sz="3600" dirty="0" err="1" smtClean="0"/>
              <a:t>Grateau</a:t>
            </a:r>
            <a:r>
              <a:rPr lang="pl-PL" sz="3600" dirty="0" smtClean="0"/>
              <a:t>.</a:t>
            </a:r>
            <a:endParaRPr lang="pl-PL" sz="3600" dirty="0"/>
          </a:p>
        </p:txBody>
      </p:sp>
      <p:sp>
        <p:nvSpPr>
          <p:cNvPr id="3" name="Tytuł 2"/>
          <p:cNvSpPr>
            <a:spLocks noGrp="1"/>
          </p:cNvSpPr>
          <p:nvPr>
            <p:ph type="title"/>
          </p:nvPr>
        </p:nvSpPr>
        <p:spPr/>
        <p:txBody>
          <a:bodyPr/>
          <a:lstStyle/>
          <a:p>
            <a:r>
              <a:rPr lang="pl-PL" dirty="0" smtClean="0"/>
              <a:t>Historia – ondulacja </a:t>
            </a:r>
            <a:r>
              <a:rPr lang="pl-PL" dirty="0" err="1" smtClean="0"/>
              <a:t>żelazkowa</a:t>
            </a:r>
            <a:endParaRPr lang="pl-PL"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5373216"/>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462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109728" indent="0">
              <a:buNone/>
            </a:pPr>
            <a:r>
              <a:rPr lang="pl-PL" sz="3200" dirty="0" smtClean="0"/>
              <a:t>- to nietrwałe odkształcenie włosów.</a:t>
            </a:r>
          </a:p>
          <a:p>
            <a:pPr marL="109728" indent="0">
              <a:buNone/>
            </a:pPr>
            <a:r>
              <a:rPr lang="pl-PL" sz="3200" dirty="0" smtClean="0"/>
              <a:t>Zachodzi ono pod wpływem czynników:</a:t>
            </a:r>
          </a:p>
          <a:p>
            <a:pPr>
              <a:buFont typeface="Wingdings" panose="05000000000000000000" pitchFamily="2" charset="2"/>
              <a:buChar char="Ø"/>
            </a:pPr>
            <a:r>
              <a:rPr lang="pl-PL" sz="3200" dirty="0" smtClean="0"/>
              <a:t>fizycznego – tj. wysokiej temperatury (140 st. – 220 st.) która uplastycznia keratynę,</a:t>
            </a:r>
          </a:p>
          <a:p>
            <a:pPr>
              <a:buFont typeface="Wingdings" panose="05000000000000000000" pitchFamily="2" charset="2"/>
              <a:buChar char="Ø"/>
            </a:pPr>
            <a:r>
              <a:rPr lang="pl-PL" sz="3200" dirty="0" smtClean="0"/>
              <a:t>mechanicznego – siły i kierunku naprężenia pasm włosów podczas formowania</a:t>
            </a:r>
            <a:endParaRPr lang="pl-PL" sz="3200" dirty="0"/>
          </a:p>
        </p:txBody>
      </p:sp>
      <p:sp>
        <p:nvSpPr>
          <p:cNvPr id="3" name="Tytuł 2"/>
          <p:cNvSpPr>
            <a:spLocks noGrp="1"/>
          </p:cNvSpPr>
          <p:nvPr>
            <p:ph type="title"/>
          </p:nvPr>
        </p:nvSpPr>
        <p:spPr/>
        <p:txBody>
          <a:bodyPr/>
          <a:lstStyle/>
          <a:p>
            <a:r>
              <a:rPr lang="pl-PL" dirty="0" smtClean="0"/>
              <a:t>Ondulacja </a:t>
            </a:r>
            <a:r>
              <a:rPr lang="pl-PL" dirty="0" err="1" smtClean="0"/>
              <a:t>żelazkowa</a:t>
            </a:r>
            <a:endParaRPr lang="pl-P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5157192"/>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697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109728" indent="0" algn="just">
              <a:buNone/>
            </a:pPr>
            <a:r>
              <a:rPr lang="pl-PL" sz="3200" dirty="0" smtClean="0"/>
              <a:t>Zmienia kształt włosów z prostych na kręcone i odwrotnie do pierwszego zmoczenia włosów. Włosy odkształcają się pod wpływem wysokiej temperatury żelazek. Technikę stosujemy do wykonania całej fryzury lub tylko jej elementów. </a:t>
            </a:r>
            <a:endParaRPr lang="pl-PL" sz="3200" dirty="0"/>
          </a:p>
        </p:txBody>
      </p:sp>
      <p:sp>
        <p:nvSpPr>
          <p:cNvPr id="3" name="Tytuł 2"/>
          <p:cNvSpPr>
            <a:spLocks noGrp="1"/>
          </p:cNvSpPr>
          <p:nvPr>
            <p:ph type="title"/>
          </p:nvPr>
        </p:nvSpPr>
        <p:spPr/>
        <p:txBody>
          <a:bodyPr/>
          <a:lstStyle/>
          <a:p>
            <a:r>
              <a:rPr lang="pl-PL" dirty="0" smtClean="0"/>
              <a:t>Ondulacja </a:t>
            </a:r>
            <a:r>
              <a:rPr lang="pl-PL" dirty="0" err="1" smtClean="0"/>
              <a:t>żelazkowa</a:t>
            </a:r>
            <a:endParaRPr lang="pl-P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869160"/>
            <a:ext cx="44132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5657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133</TotalTime>
  <Words>1184</Words>
  <Application>Microsoft Office PowerPoint</Application>
  <PresentationFormat>Pokaz na ekranie (4:3)</PresentationFormat>
  <Paragraphs>99</Paragraphs>
  <Slides>23</Slides>
  <Notes>0</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Hol</vt:lpstr>
      <vt:lpstr>PRZYKŁADOWE RODZAJE USŁUG  WYKONYWANE W  IRLANDZKICH SALONACH FRYZJERSKICH </vt:lpstr>
      <vt:lpstr>SALONY FRYZJERSKIE W CORK</vt:lpstr>
      <vt:lpstr>SALONY FRYZJERSKIE W CORK</vt:lpstr>
      <vt:lpstr>SALONY FRYZJERSKIE W CORK</vt:lpstr>
      <vt:lpstr>Oferta usługowa salonów fryzjerskich w Cork</vt:lpstr>
      <vt:lpstr>Ondulacja żelazkowa</vt:lpstr>
      <vt:lpstr>Historia – ondulacja żelazkowa</vt:lpstr>
      <vt:lpstr>Ondulacja żelazkowa</vt:lpstr>
      <vt:lpstr>Ondulacja żelazkowa</vt:lpstr>
      <vt:lpstr>Techniki ondulacji żelazkowej</vt:lpstr>
      <vt:lpstr>Rodzaje żelazek fryzjerskich</vt:lpstr>
      <vt:lpstr>Zasady pracy podczas ondulacji żelazkowej</vt:lpstr>
      <vt:lpstr>CZESANIE I FORMOWANIE WŁOSÓW</vt:lpstr>
      <vt:lpstr>PLISOWANIE WŁOSÓW</vt:lpstr>
      <vt:lpstr>PAPILOTOWANIE WŁOSÓW</vt:lpstr>
      <vt:lpstr>FRYZURY MĘSKIE </vt:lpstr>
      <vt:lpstr>DAMSKIE UPIĘCIA WŁOSÓW</vt:lpstr>
      <vt:lpstr>FRYZURY DZIENNE</vt:lpstr>
      <vt:lpstr>ZAPLATANIE WŁOSÓW</vt:lpstr>
      <vt:lpstr>FARBOWANIE WŁOSÓW</vt:lpstr>
      <vt:lpstr>FARBOWANIE PASEMEK</vt:lpstr>
      <vt:lpstr>FARBOWANIE PASEMEK</vt:lpstr>
      <vt:lpstr>Zespół Szkół Ponadpodstawowych nr 2 w Końskich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Ondulacja żelazkowa</dc:title>
  <dc:creator>erazmus</dc:creator>
  <cp:lastModifiedBy>erazmus</cp:lastModifiedBy>
  <cp:revision>14</cp:revision>
  <dcterms:created xsi:type="dcterms:W3CDTF">2020-03-25T23:07:44Z</dcterms:created>
  <dcterms:modified xsi:type="dcterms:W3CDTF">2020-09-02T11:25:25Z</dcterms:modified>
</cp:coreProperties>
</file>