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87" r:id="rId3"/>
    <p:sldId id="344" r:id="rId4"/>
    <p:sldId id="345" r:id="rId5"/>
    <p:sldId id="288" r:id="rId6"/>
    <p:sldId id="289" r:id="rId7"/>
    <p:sldId id="302" r:id="rId8"/>
    <p:sldId id="303" r:id="rId9"/>
    <p:sldId id="304" r:id="rId10"/>
    <p:sldId id="305" r:id="rId11"/>
    <p:sldId id="306" r:id="rId12"/>
    <p:sldId id="307" r:id="rId13"/>
    <p:sldId id="308" r:id="rId14"/>
    <p:sldId id="290" r:id="rId15"/>
    <p:sldId id="309" r:id="rId16"/>
    <p:sldId id="310" r:id="rId17"/>
    <p:sldId id="294" r:id="rId18"/>
    <p:sldId id="311" r:id="rId19"/>
    <p:sldId id="312" r:id="rId20"/>
    <p:sldId id="301" r:id="rId21"/>
    <p:sldId id="313" r:id="rId22"/>
    <p:sldId id="314" r:id="rId23"/>
    <p:sldId id="315" r:id="rId24"/>
    <p:sldId id="316" r:id="rId25"/>
    <p:sldId id="317" r:id="rId26"/>
    <p:sldId id="318" r:id="rId27"/>
    <p:sldId id="319" r:id="rId28"/>
    <p:sldId id="320" r:id="rId29"/>
    <p:sldId id="321" r:id="rId30"/>
    <p:sldId id="322" r:id="rId31"/>
    <p:sldId id="323" r:id="rId32"/>
    <p:sldId id="324" r:id="rId33"/>
    <p:sldId id="325" r:id="rId34"/>
    <p:sldId id="326" r:id="rId35"/>
    <p:sldId id="327" r:id="rId36"/>
    <p:sldId id="328" r:id="rId37"/>
    <p:sldId id="329" r:id="rId38"/>
    <p:sldId id="330" r:id="rId39"/>
    <p:sldId id="331" r:id="rId40"/>
    <p:sldId id="332" r:id="rId41"/>
    <p:sldId id="333" r:id="rId42"/>
    <p:sldId id="334" r:id="rId43"/>
    <p:sldId id="335" r:id="rId44"/>
    <p:sldId id="336" r:id="rId45"/>
    <p:sldId id="337" r:id="rId46"/>
    <p:sldId id="338" r:id="rId47"/>
    <p:sldId id="339" r:id="rId48"/>
    <p:sldId id="340" r:id="rId49"/>
    <p:sldId id="341" r:id="rId50"/>
    <p:sldId id="342" r:id="rId51"/>
    <p:sldId id="298" r:id="rId52"/>
    <p:sldId id="343" r:id="rId53"/>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5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pl-PL" smtClean="0"/>
              <a:t>Kliknij, aby edytować styl</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
        <p:nvSpPr>
          <p:cNvPr id="15" name="Date Placeholder 14"/>
          <p:cNvSpPr>
            <a:spLocks noGrp="1"/>
          </p:cNvSpPr>
          <p:nvPr>
            <p:ph type="dt" sz="half" idx="10"/>
          </p:nvPr>
        </p:nvSpPr>
        <p:spPr/>
        <p:txBody>
          <a:bodyPr/>
          <a:lstStyle/>
          <a:p>
            <a:fld id="{A2F9315E-0B54-4D01-A033-E158EF430A1E}" type="datetimeFigureOut">
              <a:rPr lang="pl-PL" smtClean="0"/>
              <a:t>01.09.2020</a:t>
            </a:fld>
            <a:endParaRPr lang="pl-PL"/>
          </a:p>
        </p:txBody>
      </p:sp>
      <p:sp>
        <p:nvSpPr>
          <p:cNvPr id="16" name="Slide Number Placeholder 15"/>
          <p:cNvSpPr>
            <a:spLocks noGrp="1"/>
          </p:cNvSpPr>
          <p:nvPr>
            <p:ph type="sldNum" sz="quarter" idx="11"/>
          </p:nvPr>
        </p:nvSpPr>
        <p:spPr/>
        <p:txBody>
          <a:bodyPr/>
          <a:lstStyle/>
          <a:p>
            <a:fld id="{E725E33E-E7EE-42BE-BADB-C4A88A3A5373}" type="slidenum">
              <a:rPr lang="pl-PL" smtClean="0"/>
              <a:t>‹#›</a:t>
            </a:fld>
            <a:endParaRPr lang="pl-PL"/>
          </a:p>
        </p:txBody>
      </p:sp>
      <p:sp>
        <p:nvSpPr>
          <p:cNvPr id="17" name="Footer Placeholder 16"/>
          <p:cNvSpPr>
            <a:spLocks noGrp="1"/>
          </p:cNvSpPr>
          <p:nvPr>
            <p:ph type="ftr" sz="quarter" idx="12"/>
          </p:nvPr>
        </p:nvSpPr>
        <p:spPr/>
        <p:txBody>
          <a:bodyPr/>
          <a:lstStyle/>
          <a:p>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4" name="Date Placeholder 3"/>
          <p:cNvSpPr>
            <a:spLocks noGrp="1"/>
          </p:cNvSpPr>
          <p:nvPr>
            <p:ph type="dt" sz="half" idx="10"/>
          </p:nvPr>
        </p:nvSpPr>
        <p:spPr/>
        <p:txBody>
          <a:bodyPr/>
          <a:lstStyle/>
          <a:p>
            <a:fld id="{A2F9315E-0B54-4D01-A033-E158EF430A1E}" type="datetimeFigureOut">
              <a:rPr lang="pl-PL" smtClean="0"/>
              <a:t>01.09.2020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E725E33E-E7EE-42BE-BADB-C4A88A3A5373}" type="slidenum">
              <a:rPr lang="pl-PL" smtClean="0"/>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A2F9315E-0B54-4D01-A033-E158EF430A1E}" type="datetimeFigureOut">
              <a:rPr lang="pl-PL" smtClean="0"/>
              <a:t>01.09.2020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E725E33E-E7EE-42BE-BADB-C4A88A3A5373}" type="slidenum">
              <a:rPr lang="pl-PL" smtClean="0"/>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
        <p:nvSpPr>
          <p:cNvPr id="13" name="Title 12"/>
          <p:cNvSpPr>
            <a:spLocks noGrp="1"/>
          </p:cNvSpPr>
          <p:nvPr>
            <p:ph type="title"/>
          </p:nvPr>
        </p:nvSpPr>
        <p:spPr/>
        <p:txBody>
          <a:bodyPr/>
          <a:lstStyle/>
          <a:p>
            <a:r>
              <a:rPr lang="pl-PL" smtClean="0"/>
              <a:t>Kliknij, aby edytować styl</a:t>
            </a:r>
            <a:endParaRPr lang="en-US"/>
          </a:p>
        </p:txBody>
      </p:sp>
      <p:sp>
        <p:nvSpPr>
          <p:cNvPr id="14" name="Date Placeholder 13"/>
          <p:cNvSpPr>
            <a:spLocks noGrp="1"/>
          </p:cNvSpPr>
          <p:nvPr>
            <p:ph type="dt" sz="half" idx="10"/>
          </p:nvPr>
        </p:nvSpPr>
        <p:spPr/>
        <p:txBody>
          <a:bodyPr/>
          <a:lstStyle/>
          <a:p>
            <a:fld id="{A2F9315E-0B54-4D01-A033-E158EF430A1E}" type="datetimeFigureOut">
              <a:rPr lang="pl-PL" smtClean="0"/>
              <a:t>01.09.2020</a:t>
            </a:fld>
            <a:endParaRPr lang="pl-PL"/>
          </a:p>
        </p:txBody>
      </p:sp>
      <p:sp>
        <p:nvSpPr>
          <p:cNvPr id="15" name="Slide Number Placeholder 14"/>
          <p:cNvSpPr>
            <a:spLocks noGrp="1"/>
          </p:cNvSpPr>
          <p:nvPr>
            <p:ph type="sldNum" sz="quarter" idx="11"/>
          </p:nvPr>
        </p:nvSpPr>
        <p:spPr/>
        <p:txBody>
          <a:bodyPr/>
          <a:lstStyle/>
          <a:p>
            <a:fld id="{E725E33E-E7EE-42BE-BADB-C4A88A3A5373}" type="slidenum">
              <a:rPr lang="pl-PL" smtClean="0"/>
              <a:t>‹#›</a:t>
            </a:fld>
            <a:endParaRPr lang="pl-PL"/>
          </a:p>
        </p:txBody>
      </p:sp>
      <p:sp>
        <p:nvSpPr>
          <p:cNvPr id="16" name="Footer Placeholder 15"/>
          <p:cNvSpPr>
            <a:spLocks noGrp="1"/>
          </p:cNvSpPr>
          <p:nvPr>
            <p:ph type="ftr" sz="quarter" idx="12"/>
          </p:nvPr>
        </p:nvSpPr>
        <p:spPr/>
        <p:txBody>
          <a:bodyPr/>
          <a:lstStyle/>
          <a:p>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12" name="Date Placeholder 11"/>
          <p:cNvSpPr>
            <a:spLocks noGrp="1"/>
          </p:cNvSpPr>
          <p:nvPr>
            <p:ph type="dt" sz="half" idx="10"/>
          </p:nvPr>
        </p:nvSpPr>
        <p:spPr/>
        <p:txBody>
          <a:bodyPr/>
          <a:lstStyle/>
          <a:p>
            <a:fld id="{A2F9315E-0B54-4D01-A033-E158EF430A1E}" type="datetimeFigureOut">
              <a:rPr lang="pl-PL" smtClean="0"/>
              <a:t>01.09.2020</a:t>
            </a:fld>
            <a:endParaRPr lang="pl-PL"/>
          </a:p>
        </p:txBody>
      </p:sp>
      <p:sp>
        <p:nvSpPr>
          <p:cNvPr id="13" name="Slide Number Placeholder 12"/>
          <p:cNvSpPr>
            <a:spLocks noGrp="1"/>
          </p:cNvSpPr>
          <p:nvPr>
            <p:ph type="sldNum" sz="quarter" idx="11"/>
          </p:nvPr>
        </p:nvSpPr>
        <p:spPr/>
        <p:txBody>
          <a:bodyPr/>
          <a:lstStyle/>
          <a:p>
            <a:fld id="{E725E33E-E7EE-42BE-BADB-C4A88A3A5373}" type="slidenum">
              <a:rPr lang="pl-PL" smtClean="0"/>
              <a:t>‹#›</a:t>
            </a:fld>
            <a:endParaRPr lang="pl-PL"/>
          </a:p>
        </p:txBody>
      </p:sp>
      <p:sp>
        <p:nvSpPr>
          <p:cNvPr id="14" name="Footer Placeholder 13"/>
          <p:cNvSpPr>
            <a:spLocks noGrp="1"/>
          </p:cNvSpPr>
          <p:nvPr>
            <p:ph type="ftr" sz="quarter" idx="12"/>
          </p:nvPr>
        </p:nvSpPr>
        <p:spPr/>
        <p:txBody>
          <a:bodyPr/>
          <a:lstStyle/>
          <a:p>
            <a:endParaRPr lang="pl-PL"/>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pl-PL" smtClean="0"/>
              <a:t>Kliknij, aby edytować styl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A2F9315E-0B54-4D01-A033-E158EF430A1E}" type="datetimeFigureOut">
              <a:rPr lang="pl-PL" smtClean="0"/>
              <a:t>01.09.2020</a:t>
            </a:fld>
            <a:endParaRPr lang="pl-PL"/>
          </a:p>
        </p:txBody>
      </p:sp>
      <p:sp>
        <p:nvSpPr>
          <p:cNvPr id="9" name="Slide Number Placeholder 8"/>
          <p:cNvSpPr>
            <a:spLocks noGrp="1"/>
          </p:cNvSpPr>
          <p:nvPr>
            <p:ph type="sldNum" sz="quarter" idx="11"/>
          </p:nvPr>
        </p:nvSpPr>
        <p:spPr/>
        <p:txBody>
          <a:bodyPr/>
          <a:lstStyle/>
          <a:p>
            <a:fld id="{E725E33E-E7EE-42BE-BADB-C4A88A3A5373}" type="slidenum">
              <a:rPr lang="pl-PL" smtClean="0"/>
              <a:t>‹#›</a:t>
            </a:fld>
            <a:endParaRPr lang="pl-PL"/>
          </a:p>
        </p:txBody>
      </p:sp>
      <p:sp>
        <p:nvSpPr>
          <p:cNvPr id="10" name="Footer Placeholder 9"/>
          <p:cNvSpPr>
            <a:spLocks noGrp="1"/>
          </p:cNvSpPr>
          <p:nvPr>
            <p:ph type="ftr" sz="quarter" idx="12"/>
          </p:nvPr>
        </p:nvSpPr>
        <p:spPr/>
        <p:txBody>
          <a:bodyPr/>
          <a:lstStyle/>
          <a:p>
            <a:endParaRPr lang="pl-PL"/>
          </a:p>
        </p:txBody>
      </p:sp>
      <p:sp>
        <p:nvSpPr>
          <p:cNvPr id="11" name="Title 10"/>
          <p:cNvSpPr>
            <a:spLocks noGrp="1"/>
          </p:cNvSpPr>
          <p:nvPr>
            <p:ph type="title"/>
          </p:nvPr>
        </p:nvSpPr>
        <p:spPr/>
        <p:txBody>
          <a:bodyPr/>
          <a:lstStyle/>
          <a:p>
            <a:r>
              <a:rPr lang="pl-PL" smtClean="0"/>
              <a:t>Kliknij, aby edytować styl</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pl-PL" smtClean="0"/>
              <a:t>Kliknij, aby edytować styl</a:t>
            </a:r>
            <a:endParaRPr lang="en-US" dirty="0"/>
          </a:p>
        </p:txBody>
      </p:sp>
      <p:sp>
        <p:nvSpPr>
          <p:cNvPr id="14" name="Date Placeholder 13"/>
          <p:cNvSpPr>
            <a:spLocks noGrp="1"/>
          </p:cNvSpPr>
          <p:nvPr>
            <p:ph type="dt" sz="half" idx="10"/>
          </p:nvPr>
        </p:nvSpPr>
        <p:spPr/>
        <p:txBody>
          <a:bodyPr/>
          <a:lstStyle/>
          <a:p>
            <a:fld id="{A2F9315E-0B54-4D01-A033-E158EF430A1E}" type="datetimeFigureOut">
              <a:rPr lang="pl-PL" smtClean="0"/>
              <a:t>01.09.2020</a:t>
            </a:fld>
            <a:endParaRPr lang="pl-PL"/>
          </a:p>
        </p:txBody>
      </p:sp>
      <p:sp>
        <p:nvSpPr>
          <p:cNvPr id="15" name="Slide Number Placeholder 14"/>
          <p:cNvSpPr>
            <a:spLocks noGrp="1"/>
          </p:cNvSpPr>
          <p:nvPr>
            <p:ph type="sldNum" sz="quarter" idx="11"/>
          </p:nvPr>
        </p:nvSpPr>
        <p:spPr/>
        <p:txBody>
          <a:bodyPr/>
          <a:lstStyle/>
          <a:p>
            <a:fld id="{E725E33E-E7EE-42BE-BADB-C4A88A3A5373}" type="slidenum">
              <a:rPr lang="pl-PL" smtClean="0"/>
              <a:t>‹#›</a:t>
            </a:fld>
            <a:endParaRPr lang="pl-PL"/>
          </a:p>
        </p:txBody>
      </p:sp>
      <p:sp>
        <p:nvSpPr>
          <p:cNvPr id="16" name="Footer Placeholder 15"/>
          <p:cNvSpPr>
            <a:spLocks noGrp="1"/>
          </p:cNvSpPr>
          <p:nvPr>
            <p:ph type="ftr" sz="quarter" idx="12"/>
          </p:nvPr>
        </p:nvSpPr>
        <p:spPr/>
        <p:txBody>
          <a:bodyPr/>
          <a:lstStyle/>
          <a:p>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pl-PL" smtClean="0"/>
              <a:t>Kliknij, aby edytować styl</a:t>
            </a:r>
            <a:endParaRPr lang="en-US"/>
          </a:p>
        </p:txBody>
      </p:sp>
      <p:sp>
        <p:nvSpPr>
          <p:cNvPr id="7" name="Date Placeholder 6"/>
          <p:cNvSpPr>
            <a:spLocks noGrp="1"/>
          </p:cNvSpPr>
          <p:nvPr>
            <p:ph type="dt" sz="half" idx="10"/>
          </p:nvPr>
        </p:nvSpPr>
        <p:spPr/>
        <p:txBody>
          <a:bodyPr/>
          <a:lstStyle/>
          <a:p>
            <a:fld id="{A2F9315E-0B54-4D01-A033-E158EF430A1E}" type="datetimeFigureOut">
              <a:rPr lang="pl-PL" smtClean="0"/>
              <a:t>01.09.2020</a:t>
            </a:fld>
            <a:endParaRPr lang="pl-PL"/>
          </a:p>
        </p:txBody>
      </p:sp>
      <p:sp>
        <p:nvSpPr>
          <p:cNvPr id="8" name="Slide Number Placeholder 7"/>
          <p:cNvSpPr>
            <a:spLocks noGrp="1"/>
          </p:cNvSpPr>
          <p:nvPr>
            <p:ph type="sldNum" sz="quarter" idx="11"/>
          </p:nvPr>
        </p:nvSpPr>
        <p:spPr/>
        <p:txBody>
          <a:bodyPr/>
          <a:lstStyle/>
          <a:p>
            <a:fld id="{E725E33E-E7EE-42BE-BADB-C4A88A3A5373}" type="slidenum">
              <a:rPr lang="pl-PL" smtClean="0"/>
              <a:t>‹#›</a:t>
            </a:fld>
            <a:endParaRPr lang="pl-PL"/>
          </a:p>
        </p:txBody>
      </p:sp>
      <p:sp>
        <p:nvSpPr>
          <p:cNvPr id="9" name="Footer Placeholder 8"/>
          <p:cNvSpPr>
            <a:spLocks noGrp="1"/>
          </p:cNvSpPr>
          <p:nvPr>
            <p:ph type="ftr" sz="quarter" idx="12"/>
          </p:nvPr>
        </p:nvSpPr>
        <p:spPr/>
        <p:txBody>
          <a:bodyPr/>
          <a:lstStyle/>
          <a:p>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2F9315E-0B54-4D01-A033-E158EF430A1E}" type="datetimeFigureOut">
              <a:rPr lang="pl-PL" smtClean="0"/>
              <a:t>01.09.2020</a:t>
            </a:fld>
            <a:endParaRPr lang="pl-PL"/>
          </a:p>
        </p:txBody>
      </p:sp>
      <p:sp>
        <p:nvSpPr>
          <p:cNvPr id="6" name="Slide Number Placeholder 5"/>
          <p:cNvSpPr>
            <a:spLocks noGrp="1"/>
          </p:cNvSpPr>
          <p:nvPr>
            <p:ph type="sldNum" sz="quarter" idx="11"/>
          </p:nvPr>
        </p:nvSpPr>
        <p:spPr/>
        <p:txBody>
          <a:bodyPr/>
          <a:lstStyle/>
          <a:p>
            <a:fld id="{E725E33E-E7EE-42BE-BADB-C4A88A3A5373}" type="slidenum">
              <a:rPr lang="pl-PL" smtClean="0"/>
              <a:t>‹#›</a:t>
            </a:fld>
            <a:endParaRPr lang="pl-PL"/>
          </a:p>
        </p:txBody>
      </p:sp>
      <p:sp>
        <p:nvSpPr>
          <p:cNvPr id="7" name="Footer Placeholder 6"/>
          <p:cNvSpPr>
            <a:spLocks noGrp="1"/>
          </p:cNvSpPr>
          <p:nvPr>
            <p:ph type="ftr" sz="quarter" idx="12"/>
          </p:nvPr>
        </p:nvSpPr>
        <p:spPr/>
        <p:txBody>
          <a:bodyPr/>
          <a:lstStyle/>
          <a:p>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15" name="Date Placeholder 14"/>
          <p:cNvSpPr>
            <a:spLocks noGrp="1"/>
          </p:cNvSpPr>
          <p:nvPr>
            <p:ph type="dt" sz="half" idx="10"/>
          </p:nvPr>
        </p:nvSpPr>
        <p:spPr/>
        <p:txBody>
          <a:bodyPr/>
          <a:lstStyle/>
          <a:p>
            <a:fld id="{A2F9315E-0B54-4D01-A033-E158EF430A1E}" type="datetimeFigureOut">
              <a:rPr lang="pl-PL" smtClean="0"/>
              <a:t>01.09.2020</a:t>
            </a:fld>
            <a:endParaRPr lang="pl-PL"/>
          </a:p>
        </p:txBody>
      </p:sp>
      <p:sp>
        <p:nvSpPr>
          <p:cNvPr id="16" name="Slide Number Placeholder 15"/>
          <p:cNvSpPr>
            <a:spLocks noGrp="1"/>
          </p:cNvSpPr>
          <p:nvPr>
            <p:ph type="sldNum" sz="quarter" idx="11"/>
          </p:nvPr>
        </p:nvSpPr>
        <p:spPr/>
        <p:txBody>
          <a:bodyPr/>
          <a:lstStyle/>
          <a:p>
            <a:fld id="{E725E33E-E7EE-42BE-BADB-C4A88A3A5373}" type="slidenum">
              <a:rPr lang="pl-PL" smtClean="0"/>
              <a:t>‹#›</a:t>
            </a:fld>
            <a:endParaRPr lang="pl-PL"/>
          </a:p>
        </p:txBody>
      </p:sp>
      <p:sp>
        <p:nvSpPr>
          <p:cNvPr id="17" name="Footer Placeholder 16"/>
          <p:cNvSpPr>
            <a:spLocks noGrp="1"/>
          </p:cNvSpPr>
          <p:nvPr>
            <p:ph type="ftr" sz="quarter" idx="12"/>
          </p:nvPr>
        </p:nvSpPr>
        <p:spPr/>
        <p:txBody>
          <a:bodyPr/>
          <a:lstStyle/>
          <a:p>
            <a:endParaRPr lang="pl-PL"/>
          </a:p>
        </p:txBody>
      </p:sp>
      <p:sp>
        <p:nvSpPr>
          <p:cNvPr id="18" name="Title 17"/>
          <p:cNvSpPr>
            <a:spLocks noGrp="1"/>
          </p:cNvSpPr>
          <p:nvPr>
            <p:ph type="title"/>
          </p:nvPr>
        </p:nvSpPr>
        <p:spPr/>
        <p:txBody>
          <a:bodyPr/>
          <a:lstStyle/>
          <a:p>
            <a:r>
              <a:rPr lang="pl-PL" smtClean="0"/>
              <a:t>Kliknij, aby edytować styl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pl-PL" smtClean="0"/>
              <a:t>Kliknij, aby edytować styl</a:t>
            </a:r>
            <a:endParaRPr lang="en-US"/>
          </a:p>
        </p:txBody>
      </p:sp>
      <p:sp>
        <p:nvSpPr>
          <p:cNvPr id="13" name="Date Placeholder 12"/>
          <p:cNvSpPr>
            <a:spLocks noGrp="1"/>
          </p:cNvSpPr>
          <p:nvPr>
            <p:ph type="dt" sz="half" idx="10"/>
          </p:nvPr>
        </p:nvSpPr>
        <p:spPr/>
        <p:txBody>
          <a:bodyPr/>
          <a:lstStyle/>
          <a:p>
            <a:fld id="{A2F9315E-0B54-4D01-A033-E158EF430A1E}" type="datetimeFigureOut">
              <a:rPr lang="pl-PL" smtClean="0"/>
              <a:t>01.09.2020</a:t>
            </a:fld>
            <a:endParaRPr lang="pl-PL"/>
          </a:p>
        </p:txBody>
      </p:sp>
      <p:sp>
        <p:nvSpPr>
          <p:cNvPr id="14" name="Slide Number Placeholder 13"/>
          <p:cNvSpPr>
            <a:spLocks noGrp="1"/>
          </p:cNvSpPr>
          <p:nvPr>
            <p:ph type="sldNum" sz="quarter" idx="11"/>
          </p:nvPr>
        </p:nvSpPr>
        <p:spPr/>
        <p:txBody>
          <a:bodyPr/>
          <a:lstStyle/>
          <a:p>
            <a:fld id="{E725E33E-E7EE-42BE-BADB-C4A88A3A5373}" type="slidenum">
              <a:rPr lang="pl-PL" smtClean="0"/>
              <a:t>‹#›</a:t>
            </a:fld>
            <a:endParaRPr lang="pl-PL"/>
          </a:p>
        </p:txBody>
      </p:sp>
      <p:sp>
        <p:nvSpPr>
          <p:cNvPr id="15" name="Footer Placeholder 14"/>
          <p:cNvSpPr>
            <a:spLocks noGrp="1"/>
          </p:cNvSpPr>
          <p:nvPr>
            <p:ph type="ftr" sz="quarter" idx="12"/>
          </p:nvPr>
        </p:nvSpPr>
        <p:spPr/>
        <p:txBody>
          <a:bodyPr/>
          <a:lstStyle/>
          <a:p>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pl-PL" smtClean="0"/>
              <a:t>Kliknij, aby edytować styl</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A2F9315E-0B54-4D01-A033-E158EF430A1E}" type="datetimeFigureOut">
              <a:rPr lang="pl-PL" smtClean="0"/>
              <a:t>01.09.2020</a:t>
            </a:fld>
            <a:endParaRPr lang="pl-PL"/>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pl-PL"/>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E725E33E-E7EE-42BE-BADB-C4A88A3A5373}" type="slidenum">
              <a:rPr lang="pl-PL" smtClean="0"/>
              <a:t>‹#›</a:t>
            </a:fld>
            <a:endParaRPr lang="pl-PL"/>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normAutofit/>
          </a:bodyPr>
          <a:lstStyle/>
          <a:p>
            <a:r>
              <a:rPr lang="pl-PL" sz="4000" b="1" dirty="0" smtClean="0"/>
              <a:t>Naprawa pojazdu samochodowego – co należy wiedzieć?</a:t>
            </a:r>
            <a:endParaRPr lang="pl-PL" sz="4000" b="1" dirty="0"/>
          </a:p>
        </p:txBody>
      </p:sp>
      <p:sp>
        <p:nvSpPr>
          <p:cNvPr id="3" name="Podtytuł 2"/>
          <p:cNvSpPr>
            <a:spLocks noGrp="1"/>
          </p:cNvSpPr>
          <p:nvPr>
            <p:ph type="subTitle" idx="1"/>
          </p:nvPr>
        </p:nvSpPr>
        <p:spPr/>
        <p:txBody>
          <a:bodyPr>
            <a:normAutofit lnSpcReduction="10000"/>
          </a:bodyPr>
          <a:lstStyle/>
          <a:p>
            <a:r>
              <a:rPr lang="pl-PL" dirty="0" smtClean="0">
                <a:solidFill>
                  <a:srgbClr val="002060"/>
                </a:solidFill>
              </a:rPr>
              <a:t>Projekt pt.” Mobilny uczeń – dobry fachowiec na rynku pracy” </a:t>
            </a:r>
            <a:endParaRPr lang="pl-PL" dirty="0">
              <a:solidFill>
                <a:srgbClr val="002060"/>
              </a:solidFill>
            </a:endParaRPr>
          </a:p>
        </p:txBody>
      </p:sp>
      <p:pic>
        <p:nvPicPr>
          <p:cNvPr id="1026" name="Picture 2" descr="C:\Users\erazmus\Desktop\Wizyta przygotowawcza\EU flag-Erasmus+_vect_PO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4797152"/>
            <a:ext cx="4411764" cy="12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8172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dirty="0"/>
              <a:t>Metody regeneracji </a:t>
            </a:r>
            <a:r>
              <a:rPr lang="pl-PL" dirty="0" smtClean="0"/>
              <a:t>części samochodowych </a:t>
            </a:r>
            <a:endParaRPr lang="pl-PL" dirty="0"/>
          </a:p>
        </p:txBody>
      </p:sp>
      <p:pic>
        <p:nvPicPr>
          <p:cNvPr id="5122" name="Picture 2" descr="C:\Users\erazmus\Desktop\Mechanicy prezentacja\118144297_3400762629976573_6783064623238352885_n.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810000" y="685800"/>
            <a:ext cx="27432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620688"/>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7077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fontScale="92500" lnSpcReduction="10000"/>
          </a:bodyPr>
          <a:lstStyle/>
          <a:p>
            <a:pPr marL="18288" indent="0" algn="just">
              <a:buNone/>
            </a:pPr>
            <a:r>
              <a:rPr lang="pl-PL" dirty="0"/>
              <a:t>Metoda wymiarów remontowych polega na odtworzeniu prawidłowych kształtów geometrycznych i chropowatości powierzchni przy zachowaniu tego samego pasowania lecz ze zmianą wymiarów nominalnych współpracujących pary elementów stosowane np.: do cylindrów, wałów, osi, gniazd łożyskowych, czopów wałów. Przykład: jeden z elementów współpracujących np. łożysko jest nowe (</a:t>
            </a:r>
            <a:r>
              <a:rPr lang="pl-PL" dirty="0" err="1"/>
              <a:t>nadwymiarowe</a:t>
            </a:r>
            <a:r>
              <a:rPr lang="pl-PL" dirty="0"/>
              <a:t>) a gniazdo łożyskowe jest poddane obróbce przez roztaczanie na większą średnicę. Inny przykład: wymiana obu elementów na nowe (</a:t>
            </a:r>
            <a:r>
              <a:rPr lang="pl-PL" dirty="0" err="1"/>
              <a:t>nadwymiarowe</a:t>
            </a:r>
            <a:r>
              <a:rPr lang="pl-PL" dirty="0"/>
              <a:t>) tłok silnika spalinowego, tuleja cylindra.</a:t>
            </a:r>
          </a:p>
          <a:p>
            <a:endParaRPr lang="pl-PL" dirty="0"/>
          </a:p>
        </p:txBody>
      </p:sp>
      <p:sp>
        <p:nvSpPr>
          <p:cNvPr id="3" name="Tytuł 2"/>
          <p:cNvSpPr>
            <a:spLocks noGrp="1"/>
          </p:cNvSpPr>
          <p:nvPr>
            <p:ph type="title"/>
          </p:nvPr>
        </p:nvSpPr>
        <p:spPr/>
        <p:txBody>
          <a:bodyPr/>
          <a:lstStyle/>
          <a:p>
            <a:r>
              <a:rPr lang="pl-PL" sz="4000" dirty="0"/>
              <a:t>Metody regeneracji części samochodowych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5445224"/>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296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fontScale="92500"/>
          </a:bodyPr>
          <a:lstStyle/>
          <a:p>
            <a:r>
              <a:rPr lang="pl-PL" dirty="0"/>
              <a:t>Metoda elementów dodatkowych (uzupełniających) polega na wprowadzeniu do współpracującej pary elementu dodatkowego kompensującego skutki zużycia np. tulejki, wycinki, listwy, nakładki. Połączenia tych elementów uzupełniających z częścią zasadniczą np. przez klejenie, zgrzewanie, wcisk.</a:t>
            </a:r>
          </a:p>
          <a:p>
            <a:r>
              <a:rPr lang="pl-PL" dirty="0"/>
              <a:t>Metoda selekcji części użytkowych polega na kojarzeniu części zużytych według wymiarów rzeczywistych na określone grupy z zachowaniem pasowań nominalnych. Stosowana jest do dużej serii połączeń</a:t>
            </a:r>
          </a:p>
          <a:p>
            <a:pPr marL="18288" indent="0">
              <a:buNone/>
            </a:pPr>
            <a:endParaRPr lang="pl-PL" dirty="0"/>
          </a:p>
        </p:txBody>
      </p:sp>
      <p:sp>
        <p:nvSpPr>
          <p:cNvPr id="3" name="Tytuł 2"/>
          <p:cNvSpPr>
            <a:spLocks noGrp="1"/>
          </p:cNvSpPr>
          <p:nvPr>
            <p:ph type="title"/>
          </p:nvPr>
        </p:nvSpPr>
        <p:spPr/>
        <p:txBody>
          <a:bodyPr/>
          <a:lstStyle/>
          <a:p>
            <a:r>
              <a:rPr lang="pl-PL" sz="4000" dirty="0"/>
              <a:t>Metody regeneracji części samochodowych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5445224"/>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1513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fontScale="92500"/>
          </a:bodyPr>
          <a:lstStyle/>
          <a:p>
            <a:r>
              <a:rPr lang="pl-PL" dirty="0"/>
              <a:t>Metoda odkształceń plastycznych polega na wykorzystaniu właściwości plastycznych metali bez obniżania wymaganej trwałości. Materiał w wyniku działania obciążeń został odkształcony trwale. Podczas regeneracji materiał jest odkształcany w kierunku zużytej powierzchni</a:t>
            </a:r>
          </a:p>
          <a:p>
            <a:r>
              <a:rPr lang="pl-PL" dirty="0"/>
              <a:t>Metoda regeneracji części urządzeń uszkodzonych awaryjnie. Uszkodzenia awaryjne to zgięcia, skręcenia, zwichrowania, pęknięcia, złamania, rozerwania. Elementy regeneruje się poprzez prostowanie na zimno lub gorąco lub poprzez spawanie i klejenie</a:t>
            </a:r>
          </a:p>
          <a:p>
            <a:endParaRPr lang="pl-PL" dirty="0"/>
          </a:p>
        </p:txBody>
      </p:sp>
      <p:sp>
        <p:nvSpPr>
          <p:cNvPr id="3" name="Tytuł 2"/>
          <p:cNvSpPr>
            <a:spLocks noGrp="1"/>
          </p:cNvSpPr>
          <p:nvPr>
            <p:ph type="title"/>
          </p:nvPr>
        </p:nvSpPr>
        <p:spPr/>
        <p:txBody>
          <a:bodyPr/>
          <a:lstStyle/>
          <a:p>
            <a:r>
              <a:rPr lang="pl-PL" sz="3600" dirty="0" smtClean="0"/>
              <a:t>Metody regeneracji części samochodowych</a:t>
            </a:r>
            <a:endParaRPr lang="pl-PL" sz="36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5301208"/>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171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sz="3600" b="1" dirty="0"/>
              <a:t>Metody regeneracji części </a:t>
            </a:r>
            <a:endParaRPr lang="pl-PL" sz="3600" b="1" dirty="0"/>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0260" y="4221088"/>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descr="C:\Users\erazmus\Desktop\Mechanicy prezentacja\118126347_690307564899296_6696558815641548604_n.jpg"/>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rcRect/>
          <a:stretch>
            <a:fillRect/>
          </a:stretch>
        </p:blipFill>
        <p:spPr bwMode="auto">
          <a:xfrm>
            <a:off x="1695450" y="658813"/>
            <a:ext cx="257175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C:\Users\erazmus\Desktop\Mechanicy prezentacja\118656212_343178126862647_2572934852855417844_n.jpg"/>
          <p:cNvPicPr>
            <a:picLocks noGrp="1" noChangeAspect="1" noChangeArrowheads="1"/>
          </p:cNvPicPr>
          <p:nvPr>
            <p:ph sz="quarter" idx="14"/>
          </p:nvPr>
        </p:nvPicPr>
        <p:blipFill>
          <a:blip r:embed="rId4" cstate="print">
            <a:extLst>
              <a:ext uri="{28A0092B-C50C-407E-A947-70E740481C1C}">
                <a14:useLocalDpi xmlns:a14="http://schemas.microsoft.com/office/drawing/2010/main" val="0"/>
              </a:ext>
            </a:extLst>
          </a:blip>
          <a:srcRect/>
          <a:stretch>
            <a:fillRect/>
          </a:stretch>
        </p:blipFill>
        <p:spPr bwMode="auto">
          <a:xfrm>
            <a:off x="5378847" y="658813"/>
            <a:ext cx="2574131" cy="3432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3347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fontScale="92500" lnSpcReduction="10000"/>
          </a:bodyPr>
          <a:lstStyle/>
          <a:p>
            <a:pPr algn="just"/>
            <a:r>
              <a:rPr lang="pl-PL" dirty="0"/>
              <a:t>Nakładanie powłok metalowych jest to napawanie czyli nakładanie warstwy ciekłego metalu o grubości kilku milimetrów na regenerowany przedmiot. Jest to rodzaj spawania, którego celem jest nałożenie warstwy metalu na regenerowaną powierzchnię. Spawanie w osłonach gazów lub pod topnikiem. Inna metoda to metalizacja polegająca na nanoszeniu drobnych kropli metalu na przygotowaną powierzchnię przedmiotu. Wykonuje się za pomocą pistoletów do metalizacji. Metal jest podawany w postaci drutu który jest topiony na wyjściu z pistoletu. Roztopiony metal jest natryskiwany pod wysokim ciśnieniem.</a:t>
            </a:r>
          </a:p>
          <a:p>
            <a:endParaRPr lang="pl-PL" dirty="0"/>
          </a:p>
        </p:txBody>
      </p:sp>
      <p:sp>
        <p:nvSpPr>
          <p:cNvPr id="3" name="Tytuł 2"/>
          <p:cNvSpPr>
            <a:spLocks noGrp="1"/>
          </p:cNvSpPr>
          <p:nvPr>
            <p:ph type="title"/>
          </p:nvPr>
        </p:nvSpPr>
        <p:spPr/>
        <p:txBody>
          <a:bodyPr/>
          <a:lstStyle/>
          <a:p>
            <a:r>
              <a:rPr lang="pl-PL" sz="3600" dirty="0" smtClean="0"/>
              <a:t>Metody regeneracji części samochodowych</a:t>
            </a:r>
            <a:endParaRPr lang="pl-PL" sz="36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5373216"/>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3122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a:bodyPr>
          <a:lstStyle/>
          <a:p>
            <a:pPr algn="just"/>
            <a:r>
              <a:rPr lang="pl-PL" dirty="0"/>
              <a:t>Nakładanie powłok galwanicznych stosowana do małych części o niewielkich ubytkach produkowanych masowo. Wykorzystuje się prawo elektrolizy. W wannie znajduje się elektrolit w którego składzie jest metal który chcemy nanieść. Element regenerowany zanurzamy w wannie jest katodą na której osadzają się jony metalu. Grubość warstwy do dziesiątej części milimetra. Tą metodą można chromować, niklować, cynkować, miedziować, żelazować</a:t>
            </a:r>
          </a:p>
          <a:p>
            <a:endParaRPr lang="pl-PL" dirty="0"/>
          </a:p>
        </p:txBody>
      </p:sp>
      <p:sp>
        <p:nvSpPr>
          <p:cNvPr id="3" name="Tytuł 2"/>
          <p:cNvSpPr>
            <a:spLocks noGrp="1"/>
          </p:cNvSpPr>
          <p:nvPr>
            <p:ph type="title"/>
          </p:nvPr>
        </p:nvSpPr>
        <p:spPr/>
        <p:txBody>
          <a:bodyPr/>
          <a:lstStyle/>
          <a:p>
            <a:r>
              <a:rPr lang="pl-PL" sz="3600" dirty="0" smtClean="0"/>
              <a:t>Metody regeneracji części samochodowych</a:t>
            </a:r>
            <a:endParaRPr lang="pl-PL" sz="36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5373216"/>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3273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777240" y="4293096"/>
            <a:ext cx="7543800" cy="1008112"/>
          </a:xfrm>
        </p:spPr>
        <p:txBody>
          <a:bodyPr/>
          <a:lstStyle/>
          <a:p>
            <a:pPr algn="ctr"/>
            <a:r>
              <a:rPr lang="pl-PL" sz="3600" b="1" dirty="0"/>
              <a:t>Proces identyfikacji </a:t>
            </a:r>
            <a:r>
              <a:rPr lang="pl-PL" sz="3600" b="1" dirty="0" smtClean="0"/>
              <a:t>usterek silnika samochodowego</a:t>
            </a:r>
            <a:endParaRPr lang="pl-PL" sz="3600" b="1" dirty="0"/>
          </a:p>
        </p:txBody>
      </p:sp>
      <p:pic>
        <p:nvPicPr>
          <p:cNvPr id="122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5589240"/>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descr="C:\Users\erazmus\Desktop\Mechanicy prezentacja\117276136_1551621854997298_5874346643289069450_n.jpg"/>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rcRect/>
          <a:stretch>
            <a:fillRect/>
          </a:stretch>
        </p:blipFill>
        <p:spPr bwMode="auto">
          <a:xfrm>
            <a:off x="1695450" y="658813"/>
            <a:ext cx="257175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erazmus\Desktop\Mechanicy prezentacja\117951301_523715375085072_4049724194114960921_n.jpg"/>
          <p:cNvPicPr>
            <a:picLocks noGrp="1" noChangeAspect="1" noChangeArrowheads="1"/>
          </p:cNvPicPr>
          <p:nvPr>
            <p:ph sz="quarter" idx="14"/>
          </p:nvPr>
        </p:nvPicPr>
        <p:blipFill>
          <a:blip r:embed="rId4" cstate="print">
            <a:extLst>
              <a:ext uri="{28A0092B-C50C-407E-A947-70E740481C1C}">
                <a14:useLocalDpi xmlns:a14="http://schemas.microsoft.com/office/drawing/2010/main" val="0"/>
              </a:ext>
            </a:extLst>
          </a:blip>
          <a:srcRect/>
          <a:stretch>
            <a:fillRect/>
          </a:stretch>
        </p:blipFill>
        <p:spPr bwMode="auto">
          <a:xfrm>
            <a:off x="5378847" y="658813"/>
            <a:ext cx="2574131" cy="3432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2220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fontScale="92500" lnSpcReduction="20000"/>
          </a:bodyPr>
          <a:lstStyle/>
          <a:p>
            <a:pPr marL="18288" indent="0" algn="just">
              <a:buNone/>
            </a:pPr>
            <a:r>
              <a:rPr lang="pl-PL" dirty="0"/>
              <a:t>Przed podjęciem decyzji o naprawie silnika należy dokonać oględzin. Wyszukiwanie niesprawnego elementu układu w przypadku wystąpienia zakłóceń pracy silnika poprzez pojawienie się nietypowych obcych odgłosów powinno skłonić do wykonania określonych badań, których celem jest ustalenie źródła i przyczyny tych dźwięków. Wykonywanie szereg badań diagnostycznych silnika np. osłuchiwanie silnika, pomiar ciśnienia sprężania, pomiar szczelności cylindrów, pomiar ciśnienia oleju i innych pozwoli dokładnie określić i zlokalizować uszkodzenie. Wstępna ocena stanu technicznego silnika jest wskazanie z systemu diagnostyki pokładowej poprzez zapalenie się lampki sygnalizacyjnej  o występowaniu usterki w silniku.</a:t>
            </a:r>
          </a:p>
          <a:p>
            <a:endParaRPr lang="pl-PL" dirty="0"/>
          </a:p>
        </p:txBody>
      </p:sp>
      <p:sp>
        <p:nvSpPr>
          <p:cNvPr id="3" name="Tytuł 2"/>
          <p:cNvSpPr>
            <a:spLocks noGrp="1"/>
          </p:cNvSpPr>
          <p:nvPr>
            <p:ph type="title"/>
          </p:nvPr>
        </p:nvSpPr>
        <p:spPr/>
        <p:txBody>
          <a:bodyPr/>
          <a:lstStyle/>
          <a:p>
            <a:r>
              <a:rPr lang="pl-PL" sz="3600" dirty="0"/>
              <a:t>Proces identyfikacji usterek silnika samochodowego</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5517232"/>
            <a:ext cx="3157537"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06591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sz="3200" dirty="0"/>
              <a:t>Zaświecenie lampki kontrolnej podczas pracy silnika świadczy o usterce.</a:t>
            </a:r>
            <a:br>
              <a:rPr lang="pl-PL" sz="3200" dirty="0"/>
            </a:br>
            <a:endParaRPr lang="pl-PL" sz="3200"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1276675"/>
            <a:ext cx="6096000" cy="24758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5445224"/>
            <a:ext cx="3157537"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391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ormAutofit lnSpcReduction="10000"/>
          </a:bodyPr>
          <a:lstStyle/>
          <a:p>
            <a:pPr marL="68580" indent="0" algn="just">
              <a:buNone/>
            </a:pPr>
            <a:r>
              <a:rPr lang="pl-PL" dirty="0" smtClean="0"/>
              <a:t>Naprawa samochodu to </a:t>
            </a:r>
            <a:r>
              <a:rPr lang="pl-PL" dirty="0"/>
              <a:t>zespół czynności mających na celu przywrócenie sprawności technicznej w wyniku usunięcia niesprawności spowodowanych zużyciem lub uszkodzeniem. W trakcie eksploatowania pojazdów samochodowych występują różne szkodliwe obciążenia, prowadzące do zużycia jego podzespołów i zespołów. Stan techniczny ulega pogorszeniu w wyniku: tarcia, wysokiej temperatury, korozji, uszkodzeń mechanicznych, przeciążeń,, zmęczenia materiału, złamania, pęknięcia, ścierania </a:t>
            </a:r>
            <a:r>
              <a:rPr lang="pl-PL" dirty="0" smtClean="0"/>
              <a:t>materiału. </a:t>
            </a:r>
            <a:endParaRPr lang="pl-PL" dirty="0"/>
          </a:p>
          <a:p>
            <a:pPr marL="68580" indent="0" algn="just">
              <a:buNone/>
            </a:pPr>
            <a:endParaRPr lang="pl-PL" dirty="0"/>
          </a:p>
        </p:txBody>
      </p:sp>
      <p:sp>
        <p:nvSpPr>
          <p:cNvPr id="2" name="Tytuł 1"/>
          <p:cNvSpPr>
            <a:spLocks noGrp="1"/>
          </p:cNvSpPr>
          <p:nvPr>
            <p:ph type="title"/>
          </p:nvPr>
        </p:nvSpPr>
        <p:spPr/>
        <p:txBody>
          <a:bodyPr>
            <a:normAutofit/>
          </a:bodyPr>
          <a:lstStyle/>
          <a:p>
            <a:pPr algn="ctr"/>
            <a:r>
              <a:rPr lang="pl-PL" b="1" dirty="0" smtClean="0"/>
              <a:t> </a:t>
            </a:r>
            <a:r>
              <a:rPr lang="pl-PL" sz="3100" b="1" dirty="0" smtClean="0"/>
              <a:t>Naprawa pojazdu samochodowego</a:t>
            </a:r>
            <a:endParaRPr lang="pl-PL" sz="31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5733256"/>
            <a:ext cx="3157537"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2900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smtClean="0"/>
              <a:t>Diagnoza silnika</a:t>
            </a:r>
            <a:endParaRPr lang="pl-PL" b="1" dirty="0"/>
          </a:p>
        </p:txBody>
      </p:sp>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3933056"/>
            <a:ext cx="3157537"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ymbol zastępczy zawartości 2"/>
          <p:cNvSpPr>
            <a:spLocks noGrp="1"/>
          </p:cNvSpPr>
          <p:nvPr>
            <p:ph sz="quarter" idx="13"/>
          </p:nvPr>
        </p:nvSpPr>
        <p:spPr/>
        <p:txBody>
          <a:bodyPr>
            <a:normAutofit lnSpcReduction="10000"/>
          </a:bodyPr>
          <a:lstStyle/>
          <a:p>
            <a:pPr marL="18288" indent="0" algn="just">
              <a:buNone/>
            </a:pPr>
            <a:r>
              <a:rPr lang="pl-PL" dirty="0"/>
              <a:t>Przed podjęciem decyzji o naprawie, powinno się  przeprowadzić diagnozę. Często bowiem okazuje się, że za objawy do złudzenia przypominające problem z uszczelką lub głowicą odpowiada coś zupełnie innego – np. uszkodzona chłodniczka zaworu EGR</a:t>
            </a:r>
          </a:p>
          <a:p>
            <a:endParaRPr lang="pl-PL" dirty="0"/>
          </a:p>
        </p:txBody>
      </p:sp>
      <p:sp>
        <p:nvSpPr>
          <p:cNvPr id="4" name="Symbol zastępczy zawartości 3"/>
          <p:cNvSpPr>
            <a:spLocks noGrp="1"/>
          </p:cNvSpPr>
          <p:nvPr>
            <p:ph sz="quarter" idx="14"/>
          </p:nvPr>
        </p:nvSpPr>
        <p:spPr/>
        <p:txBody>
          <a:bodyPr>
            <a:normAutofit fontScale="77500" lnSpcReduction="20000"/>
          </a:bodyPr>
          <a:lstStyle/>
          <a:p>
            <a:pPr marL="18288" indent="0" algn="just">
              <a:buNone/>
            </a:pPr>
            <a:r>
              <a:rPr lang="pl-PL" dirty="0"/>
              <a:t>Objawy uszkodzonej uszczelki pod głowicą</a:t>
            </a:r>
          </a:p>
          <a:p>
            <a:pPr marL="18288" indent="0" algn="just">
              <a:buNone/>
            </a:pPr>
            <a:r>
              <a:rPr lang="pl-PL" dirty="0"/>
              <a:t>- duży ubytek płynu chłodniczego</a:t>
            </a:r>
          </a:p>
          <a:p>
            <a:pPr marL="18288" indent="0" algn="just">
              <a:buNone/>
            </a:pPr>
            <a:r>
              <a:rPr lang="pl-PL" dirty="0"/>
              <a:t>- biały dym wydobywający się z rury wydechowej</a:t>
            </a:r>
          </a:p>
          <a:p>
            <a:pPr marL="18288" indent="0" algn="just">
              <a:buNone/>
            </a:pPr>
            <a:r>
              <a:rPr lang="pl-PL" dirty="0"/>
              <a:t>- pod korkiem od płynu chłodniczego pojawia się „orzechowy” nalot</a:t>
            </a:r>
          </a:p>
          <a:p>
            <a:pPr marL="18288" indent="0" algn="just">
              <a:buNone/>
            </a:pPr>
            <a:r>
              <a:rPr lang="pl-PL" dirty="0"/>
              <a:t>- podnoszący się poziom oleju</a:t>
            </a:r>
          </a:p>
          <a:p>
            <a:pPr marL="18288" indent="0" algn="just">
              <a:buNone/>
            </a:pPr>
            <a:r>
              <a:rPr lang="pl-PL" dirty="0"/>
              <a:t>- zbyt wysoka temperatura silnika</a:t>
            </a:r>
          </a:p>
          <a:p>
            <a:pPr marL="18288" indent="0" algn="just">
              <a:buNone/>
            </a:pPr>
            <a:r>
              <a:rPr lang="pl-PL" dirty="0"/>
              <a:t>- trudności z rozruchem</a:t>
            </a:r>
          </a:p>
          <a:p>
            <a:pPr marL="18288" indent="0" algn="just">
              <a:buNone/>
            </a:pPr>
            <a:r>
              <a:rPr lang="pl-PL" dirty="0"/>
              <a:t>- nierówna praca na wolnych obrotach</a:t>
            </a:r>
          </a:p>
          <a:p>
            <a:endParaRPr lang="pl-PL" dirty="0"/>
          </a:p>
        </p:txBody>
      </p:sp>
    </p:spTree>
    <p:extLst>
      <p:ext uri="{BB962C8B-B14F-4D97-AF65-F5344CB8AC3E}">
        <p14:creationId xmlns:p14="http://schemas.microsoft.com/office/powerpoint/2010/main" val="4195800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sz="1800" dirty="0"/>
              <a:t>Ślady oleju pod korkiem i w zbiorniku wyrównawczym często świadczą o usterce głowicy lub uszczelki. Inny niepokojący objaw: mocne </a:t>
            </a:r>
            <a:r>
              <a:rPr lang="pl-PL" sz="1800" dirty="0" err="1"/>
              <a:t>bąblowanie</a:t>
            </a:r>
            <a:r>
              <a:rPr lang="pl-PL" sz="1800" dirty="0"/>
              <a:t> płynu.</a:t>
            </a:r>
            <a:br>
              <a:rPr lang="pl-PL" sz="1800" dirty="0"/>
            </a:br>
            <a:endParaRPr lang="pl-PL" sz="1800"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8400" y="685800"/>
            <a:ext cx="5486399" cy="36576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5589240"/>
            <a:ext cx="3157537"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67812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fontScale="92500" lnSpcReduction="20000"/>
          </a:bodyPr>
          <a:lstStyle/>
          <a:p>
            <a:pPr marL="18288" indent="0">
              <a:buNone/>
            </a:pPr>
            <a:r>
              <a:rPr lang="pl-PL" dirty="0"/>
              <a:t>Pierwszym mogącym, ale nie koniecznie oznaczającym awarię uszczelki jest charakterystyczny szlam o konsystencji musztardy, który osadza się na korku wlewu oleju. Jeśli jednak użytkujemy nasz samochód na krótkich dystansach, takie zjawisko jest normalne i zniknie po dłuższej jeździe. Podobnie jest w przypadku wydostawania się pary wodnej z układu wydechowego – potencjalne przepalenie uszczelki można podejrzewać dopiero wtedy, ten defekt nie ustąpi wraz z przejechanymi kilometrami. Gdy silnik ma natomiast wysoką temperaturę, uszczelka może sama się przepalić. Symptomem może być także zmieniająca się wartość temperatury w zależności od </a:t>
            </a:r>
            <a:r>
              <a:rPr lang="pl-PL" dirty="0" smtClean="0"/>
              <a:t>obciążenia silnika</a:t>
            </a:r>
            <a:r>
              <a:rPr lang="pl-PL" dirty="0"/>
              <a:t>.</a:t>
            </a:r>
            <a:br>
              <a:rPr lang="pl-PL" dirty="0"/>
            </a:br>
            <a:endParaRPr lang="pl-PL" dirty="0"/>
          </a:p>
        </p:txBody>
      </p:sp>
      <p:sp>
        <p:nvSpPr>
          <p:cNvPr id="3" name="Tytuł 2"/>
          <p:cNvSpPr>
            <a:spLocks noGrp="1"/>
          </p:cNvSpPr>
          <p:nvPr>
            <p:ph type="title"/>
          </p:nvPr>
        </p:nvSpPr>
        <p:spPr/>
        <p:txBody>
          <a:bodyPr/>
          <a:lstStyle/>
          <a:p>
            <a:r>
              <a:rPr lang="pl-PL" sz="3600" dirty="0"/>
              <a:t>Diagnoza </a:t>
            </a:r>
            <a:r>
              <a:rPr lang="pl-PL" sz="3600" dirty="0" smtClean="0"/>
              <a:t>silnika samochodowego</a:t>
            </a:r>
            <a:endParaRPr lang="pl-PL" sz="360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4221088"/>
            <a:ext cx="3157537"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5210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sz="3200" dirty="0"/>
              <a:t>Ślady szlamu pod korkiem i w zbiorniku wyrównawczym</a:t>
            </a:r>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797719"/>
            <a:ext cx="6096000" cy="343376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0648"/>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386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sz="2400" dirty="0"/>
              <a:t>Maź pod korkiem wlewu oleju może oznaczać, że do oleju trafia chłodziwo – osad pojawia się też jednak w autach użytkowanych na krótkich odcinkach</a:t>
            </a:r>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865887"/>
            <a:ext cx="6096000" cy="329742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60648"/>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0164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fontScale="92500" lnSpcReduction="20000"/>
          </a:bodyPr>
          <a:lstStyle/>
          <a:p>
            <a:pPr marL="18288" indent="0">
              <a:buNone/>
            </a:pPr>
            <a:r>
              <a:rPr lang="pl-PL" dirty="0"/>
              <a:t>Uszczelka pod głowicą podlega wymianie w wypadku awarii. Nie jest to czynność okresowa określona przez wiek samochodu czy jego przebieg. Na konieczność wymiany uszczelki pod głowicą może wpływać kilka symptomów takich jak: ślady oleju w zbiorniczku wyrównawczym płynu chłodniczego oraz nalot na jego korku, zmniejszający się poziom płynu chłodniczego, rozrzedzony olej silnikowy wyróżniający się jaśniejszym kolorem, biały dym wydostający się z układu wydechowego, zmniejszona kompresja na którymś cylindrze, czy szybkie nagrzewanie się silnika. Z uwagi na duże zmiany temperatur, z biegiem czasu uszczelka traci swoje właściwości pozwalające utrzymać szczelność. </a:t>
            </a:r>
          </a:p>
        </p:txBody>
      </p:sp>
      <p:sp>
        <p:nvSpPr>
          <p:cNvPr id="3" name="Tytuł 2"/>
          <p:cNvSpPr>
            <a:spLocks noGrp="1"/>
          </p:cNvSpPr>
          <p:nvPr>
            <p:ph type="title"/>
          </p:nvPr>
        </p:nvSpPr>
        <p:spPr/>
        <p:txBody>
          <a:bodyPr/>
          <a:lstStyle/>
          <a:p>
            <a:r>
              <a:rPr lang="pl-PL" dirty="0" smtClean="0"/>
              <a:t>Wymiana uszczelki</a:t>
            </a:r>
            <a:endParaRPr lang="pl-PL"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5733256"/>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8418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a:bodyPr>
          <a:lstStyle/>
          <a:p>
            <a:pPr marL="18288" indent="0">
              <a:buNone/>
            </a:pPr>
            <a:r>
              <a:rPr lang="pl-PL" dirty="0"/>
              <a:t>Na szybkość </a:t>
            </a:r>
            <a:r>
              <a:rPr lang="pl-PL" dirty="0" smtClean="0"/>
              <a:t>zużycia uszczelki </a:t>
            </a:r>
            <a:r>
              <a:rPr lang="pl-PL" dirty="0"/>
              <a:t>ma duży wpływ kierowca, którego niewłaściwy styl jazdy może przyspieszyć jej uszkodzenie. Należy pamiętać, aby nie jeździć z wysoką prędkością obrotową na nierozgrzanym silniku. Do przegrzania silnika prowadzą także wszelkie usterki związane z układem chłodzenia m.in. wyciek płynu chłodniczego, uszkodzony termostat czy pompa wody. </a:t>
            </a:r>
          </a:p>
          <a:p>
            <a:pPr marL="18288" indent="0">
              <a:buNone/>
            </a:pPr>
            <a:endParaRPr lang="pl-PL" dirty="0"/>
          </a:p>
        </p:txBody>
      </p:sp>
      <p:sp>
        <p:nvSpPr>
          <p:cNvPr id="3" name="Tytuł 2"/>
          <p:cNvSpPr>
            <a:spLocks noGrp="1"/>
          </p:cNvSpPr>
          <p:nvPr>
            <p:ph type="title"/>
          </p:nvPr>
        </p:nvSpPr>
        <p:spPr/>
        <p:txBody>
          <a:bodyPr/>
          <a:lstStyle/>
          <a:p>
            <a:r>
              <a:rPr lang="pl-PL" dirty="0" smtClean="0"/>
              <a:t>Wymiana uszczelki</a:t>
            </a:r>
            <a:endParaRPr lang="pl-PL"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5733256"/>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199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fontScale="92500" lnSpcReduction="20000"/>
          </a:bodyPr>
          <a:lstStyle/>
          <a:p>
            <a:r>
              <a:rPr lang="pl-PL" dirty="0"/>
              <a:t>Zdemontować koło prawe </a:t>
            </a:r>
          </a:p>
          <a:p>
            <a:r>
              <a:rPr lang="pl-PL" dirty="0"/>
              <a:t> Zdemontować wszelkie osłony, pokrywy silnika, które zasłaniają głowice i rozrząd </a:t>
            </a:r>
          </a:p>
          <a:p>
            <a:r>
              <a:rPr lang="pl-PL" dirty="0"/>
              <a:t>Odłączyć akumulator </a:t>
            </a:r>
          </a:p>
          <a:p>
            <a:r>
              <a:rPr lang="pl-PL" dirty="0"/>
              <a:t>Zdemontować przewody układu chłodzenia z termostatu</a:t>
            </a:r>
          </a:p>
          <a:p>
            <a:r>
              <a:rPr lang="pl-PL" dirty="0"/>
              <a:t> Zdemontować przewody paliwowe wraz z przelewowymi </a:t>
            </a:r>
          </a:p>
          <a:p>
            <a:r>
              <a:rPr lang="pl-PL" dirty="0"/>
              <a:t>Poodpinać wszelkie wtyczki prądowe z termostatu, wtrysku, świec żarowych </a:t>
            </a:r>
          </a:p>
          <a:p>
            <a:r>
              <a:rPr lang="pl-PL" dirty="0"/>
              <a:t>Poluzować pasek alternatora na naciągu </a:t>
            </a:r>
          </a:p>
          <a:p>
            <a:r>
              <a:rPr lang="pl-PL" dirty="0"/>
              <a:t>Zdemontować koło pasowe walu korbowego </a:t>
            </a:r>
          </a:p>
          <a:p>
            <a:r>
              <a:rPr lang="pl-PL" dirty="0"/>
              <a:t>Odkręcić wydech od turbiny </a:t>
            </a:r>
          </a:p>
          <a:p>
            <a:endParaRPr lang="pl-PL" dirty="0"/>
          </a:p>
        </p:txBody>
      </p:sp>
      <p:sp>
        <p:nvSpPr>
          <p:cNvPr id="3" name="Tytuł 2"/>
          <p:cNvSpPr>
            <a:spLocks noGrp="1"/>
          </p:cNvSpPr>
          <p:nvPr>
            <p:ph type="title"/>
          </p:nvPr>
        </p:nvSpPr>
        <p:spPr/>
        <p:txBody>
          <a:bodyPr/>
          <a:lstStyle/>
          <a:p>
            <a:pPr algn="ctr"/>
            <a:r>
              <a:rPr lang="pl-PL" sz="3200" dirty="0" smtClean="0">
                <a:solidFill>
                  <a:srgbClr val="FF0000"/>
                </a:solidFill>
              </a:rPr>
              <a:t>CZYNNOŚCI DEMONTAŻOWE SILNIKA</a:t>
            </a:r>
            <a:endParaRPr lang="pl-PL" sz="3200" dirty="0">
              <a:solidFill>
                <a:srgbClr val="FF0000"/>
              </a:solidFill>
            </a:endParaRPr>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5517232"/>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8630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fontScale="92500" lnSpcReduction="20000"/>
          </a:bodyPr>
          <a:lstStyle/>
          <a:p>
            <a:r>
              <a:rPr lang="pl-PL" dirty="0"/>
              <a:t>Odkręcić przewody olejowe od turbiny </a:t>
            </a:r>
          </a:p>
          <a:p>
            <a:r>
              <a:rPr lang="pl-PL" dirty="0"/>
              <a:t>Pozdejmować przewody powietrzne z turbiny </a:t>
            </a:r>
          </a:p>
          <a:p>
            <a:r>
              <a:rPr lang="pl-PL" dirty="0"/>
              <a:t> Podeprzeć silnik </a:t>
            </a:r>
          </a:p>
          <a:p>
            <a:r>
              <a:rPr lang="pl-PL" dirty="0"/>
              <a:t> Zdemontować łapę silnika górna</a:t>
            </a:r>
          </a:p>
          <a:p>
            <a:r>
              <a:rPr lang="pl-PL" dirty="0"/>
              <a:t> ustawić 1 tłok w pozycji GMP</a:t>
            </a:r>
          </a:p>
          <a:p>
            <a:r>
              <a:rPr lang="pl-PL" dirty="0"/>
              <a:t> Koła pompy wtryskowej i walka rozrządu powinny być na znakach. Jeżeli są na znakach należy zablokować te koła.</a:t>
            </a:r>
          </a:p>
          <a:p>
            <a:r>
              <a:rPr lang="pl-PL" dirty="0"/>
              <a:t>Odkręcić napinacz paska rozrządu wyjąć go </a:t>
            </a:r>
          </a:p>
          <a:p>
            <a:r>
              <a:rPr lang="pl-PL" dirty="0"/>
              <a:t>Odkręcić śruby łoża pompy wtryskowej mocującej do głowicy </a:t>
            </a:r>
          </a:p>
          <a:p>
            <a:r>
              <a:rPr lang="pl-PL" dirty="0"/>
              <a:t>Odkręcić głowice</a:t>
            </a:r>
          </a:p>
          <a:p>
            <a:endParaRPr lang="pl-PL" dirty="0"/>
          </a:p>
        </p:txBody>
      </p:sp>
      <p:sp>
        <p:nvSpPr>
          <p:cNvPr id="3" name="Tytuł 2"/>
          <p:cNvSpPr>
            <a:spLocks noGrp="1"/>
          </p:cNvSpPr>
          <p:nvPr>
            <p:ph type="title"/>
          </p:nvPr>
        </p:nvSpPr>
        <p:spPr/>
        <p:txBody>
          <a:bodyPr/>
          <a:lstStyle/>
          <a:p>
            <a:pPr algn="ctr"/>
            <a:r>
              <a:rPr lang="pl-PL" sz="3200" dirty="0" smtClean="0">
                <a:solidFill>
                  <a:srgbClr val="FF0000"/>
                </a:solidFill>
              </a:rPr>
              <a:t>CZYNNOŚCI DEMONTAŻOWE SILNIKA</a:t>
            </a:r>
            <a:endParaRPr lang="pl-PL" sz="3200" dirty="0">
              <a:solidFill>
                <a:srgbClr val="FF0000"/>
              </a:solidFill>
            </a:endParaRP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5589240"/>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47511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sz="2800" dirty="0"/>
              <a:t>Przed zdjęciem głowicy nie obejdzie się bez demontażu napędu rozrządu. W tym przypadku to pasek rozrządu.</a:t>
            </a:r>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42205" y="685800"/>
            <a:ext cx="5478790" cy="36576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0648"/>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75214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sz="3200" dirty="0" smtClean="0"/>
              <a:t>Zakład mechaniki pojazdowej w Irlandii</a:t>
            </a:r>
            <a:endParaRPr lang="pl-PL" sz="3200" dirty="0"/>
          </a:p>
        </p:txBody>
      </p:sp>
      <p:pic>
        <p:nvPicPr>
          <p:cNvPr id="46082" name="Picture 2" descr="C:\Users\erazmus\Desktop\Mechanicy prezentacja\Staż zawodowy w firmie mechaniki pojazdów samochodowych (5).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133600" y="725805"/>
            <a:ext cx="6096000" cy="35775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6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5805264"/>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6698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sz="2000" dirty="0"/>
              <a:t>Demontaż napędu rozrządu. Po demontażu koła pasowego na wale korbowym. Demontujemy osłony rozrządu.</a:t>
            </a:r>
          </a:p>
        </p:txBody>
      </p:sp>
      <p:pic>
        <p:nvPicPr>
          <p:cNvPr id="215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12590" y="752703"/>
            <a:ext cx="5938019" cy="352379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32656"/>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1701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sz="3200" dirty="0" smtClean="0"/>
              <a:t>Rozrząd </a:t>
            </a:r>
            <a:r>
              <a:rPr lang="pl-PL" sz="3200" dirty="0"/>
              <a:t>po zdemontowaniu osłon</a:t>
            </a:r>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76011" y="786234"/>
            <a:ext cx="6011177" cy="345673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5733256"/>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35925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lstStyle/>
          <a:p>
            <a:r>
              <a:rPr lang="pl-PL" dirty="0"/>
              <a:t>Ustawienie rozrządu przed demontażem na znakach na kole rozrządu, które odpowiada GMP pierwszego cylindra oraz ustawienie koła zębatego wału korbowego Jeżeli są na znakach należy zablokować te koła</a:t>
            </a:r>
          </a:p>
        </p:txBody>
      </p:sp>
      <p:sp>
        <p:nvSpPr>
          <p:cNvPr id="3" name="Tytuł 2"/>
          <p:cNvSpPr>
            <a:spLocks noGrp="1"/>
          </p:cNvSpPr>
          <p:nvPr>
            <p:ph type="title"/>
          </p:nvPr>
        </p:nvSpPr>
        <p:spPr/>
        <p:txBody>
          <a:bodyPr/>
          <a:lstStyle/>
          <a:p>
            <a:r>
              <a:rPr lang="pl-PL" sz="3600" dirty="0"/>
              <a:t>Ustawienie rozrządu przed demontażem </a:t>
            </a: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5589240"/>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6126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sz="2400" dirty="0"/>
              <a:t>Gdy już mamy ustawione na znakach wyjmujemy pasek rozrządu</a:t>
            </a:r>
          </a:p>
        </p:txBody>
      </p:sp>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42205" y="685800"/>
            <a:ext cx="5478790" cy="36576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5733256"/>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71127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dirty="0"/>
              <a:t>Wymontowanie głowicy </a:t>
            </a:r>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42205" y="685800"/>
            <a:ext cx="5478790" cy="36576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0648"/>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97588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sz="3600" dirty="0"/>
              <a:t>Demontaż uszczelki pod głowicą</a:t>
            </a:r>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800733"/>
            <a:ext cx="6096000" cy="342773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5805264"/>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06286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dirty="0"/>
              <a:t>Głowica po demontażu </a:t>
            </a:r>
          </a:p>
        </p:txBody>
      </p:sp>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42205" y="685800"/>
            <a:ext cx="5478790" cy="36576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5733256"/>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1807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dirty="0"/>
              <a:t>Uszkodzona uszczelka pod głowicą </a:t>
            </a:r>
          </a:p>
        </p:txBody>
      </p:sp>
      <p:pic>
        <p:nvPicPr>
          <p:cNvPr id="276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46582" y="685800"/>
            <a:ext cx="4870035" cy="36576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5373216"/>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82194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sz="2000" dirty="0"/>
              <a:t>Należy wyczyścić dokładnie powierzchnie uszczelniane bloku silnika i głowicy cylindra; ciała obce i pozostałości na powierzchniach są częstymi przyczynami błędu.</a:t>
            </a:r>
            <a:br>
              <a:rPr lang="pl-PL" sz="2000" dirty="0"/>
            </a:br>
            <a:endParaRPr lang="pl-PL" sz="2000" dirty="0"/>
          </a:p>
        </p:txBody>
      </p:sp>
      <p:pic>
        <p:nvPicPr>
          <p:cNvPr id="286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851287"/>
            <a:ext cx="6096000" cy="332662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5517232"/>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55860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sz="2000" dirty="0"/>
              <a:t>Czystość to podstawa – pozostałości po czyszczeniu trzeba usunąć z silnika. Wyczyścić gwintowania otworów i usunąć zabrudzenia, olej i wodę, np. przez przedmuchanie sprężonym powietrzem.</a:t>
            </a:r>
          </a:p>
        </p:txBody>
      </p:sp>
      <p:pic>
        <p:nvPicPr>
          <p:cNvPr id="296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841022"/>
            <a:ext cx="6096000" cy="334715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5589240"/>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365561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3600" dirty="0" smtClean="0"/>
              <a:t>Zakłady mechaniki pojazdowej </a:t>
            </a:r>
            <a:br>
              <a:rPr lang="pl-PL" sz="3600" dirty="0" smtClean="0"/>
            </a:br>
            <a:r>
              <a:rPr lang="pl-PL" sz="3600" dirty="0" smtClean="0"/>
              <a:t>w Irlandii w mieście Cork</a:t>
            </a:r>
            <a:endParaRPr lang="pl-PL" sz="3600" dirty="0"/>
          </a:p>
        </p:txBody>
      </p:sp>
      <p:pic>
        <p:nvPicPr>
          <p:cNvPr id="47107" name="Picture 3" descr="C:\Users\erazmus\Desktop\Mechanicy prezentacja\118441066_2745321209081352_2292555441483120978_n.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1695450" y="658813"/>
            <a:ext cx="257175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7108" name="Picture 4" descr="C:\Users\erazmus\Desktop\Mechanicy prezentacja\118598651_698338594225162_842764611654901335_n.jpg"/>
          <p:cNvPicPr>
            <a:picLocks noGrp="1" noChangeAspect="1" noChangeArrowheads="1"/>
          </p:cNvPicPr>
          <p:nvPr>
            <p:ph sz="quarter" idx="14"/>
          </p:nvPr>
        </p:nvPicPr>
        <p:blipFill>
          <a:blip r:embed="rId3" cstate="print">
            <a:extLst>
              <a:ext uri="{28A0092B-C50C-407E-A947-70E740481C1C}">
                <a14:useLocalDpi xmlns:a14="http://schemas.microsoft.com/office/drawing/2010/main" val="0"/>
              </a:ext>
            </a:extLst>
          </a:blip>
          <a:srcRect/>
          <a:stretch>
            <a:fillRect/>
          </a:stretch>
        </p:blipFill>
        <p:spPr bwMode="auto">
          <a:xfrm>
            <a:off x="5378847" y="658813"/>
            <a:ext cx="2574131" cy="34321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71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5733256"/>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55432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sz="2000" dirty="0"/>
              <a:t>Wymiana uszczelki to dobra okazja, żeby sprawdzić, czy i jak jest zużyty blok i poszczególne jego elementy. Może się bowiem zdarzyć tak, że wydatek na naprawę główną okaże się na tyle wysoki, że będzie nieopłacalny</a:t>
            </a:r>
          </a:p>
        </p:txBody>
      </p:sp>
      <p:pic>
        <p:nvPicPr>
          <p:cNvPr id="307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776111"/>
            <a:ext cx="6096000" cy="347697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32656"/>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49572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971600" y="2274838"/>
            <a:ext cx="7056784" cy="2308324"/>
          </a:xfrm>
          <a:prstGeom prst="rect">
            <a:avLst/>
          </a:prstGeom>
        </p:spPr>
        <p:txBody>
          <a:bodyPr wrap="square">
            <a:spAutoFit/>
          </a:bodyPr>
          <a:lstStyle/>
          <a:p>
            <a:r>
              <a:rPr lang="pl-PL" sz="2400" dirty="0"/>
              <a:t>Sprawdzenie równości powierzchni przy pomocy liniału krawędziowego wzdłuż i wszerz. </a:t>
            </a:r>
            <a:br>
              <a:rPr lang="pl-PL" sz="2400" dirty="0"/>
            </a:br>
            <a:r>
              <a:rPr lang="pl-PL" sz="2400" dirty="0"/>
              <a:t>Zawsze należy więc sprawdzać, czy powierzchnie są zgodne ze specyfikacją producenta co do odchyłek płaskości, zwłaszcza w przypadku podzespołów aluminiowych.</a:t>
            </a: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0847" y="476672"/>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53020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sz="3600" dirty="0"/>
              <a:t>Kolejność dokręcania śrub głowicy - metoda krzyżowa</a:t>
            </a:r>
          </a:p>
        </p:txBody>
      </p:sp>
      <p:pic>
        <p:nvPicPr>
          <p:cNvPr id="317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46582" y="685800"/>
            <a:ext cx="4870035" cy="36576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32656"/>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04924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lstStyle/>
          <a:p>
            <a:r>
              <a:rPr lang="pl-PL" dirty="0"/>
              <a:t>Nowa uszczelka pod głowicę może trafić wyłącznie na porządnie oczyszczoną i starannie przygotowaną powierzchnię. Wyśrodkować uszczelkę głowicy cylindra na bloku silnika; nie stosować żadnych dodatkowych środków uszczelniających, smarów stałych lub olejów. </a:t>
            </a:r>
          </a:p>
          <a:p>
            <a:endParaRPr lang="pl-PL" dirty="0"/>
          </a:p>
        </p:txBody>
      </p:sp>
      <p:sp>
        <p:nvSpPr>
          <p:cNvPr id="3" name="Tytuł 2"/>
          <p:cNvSpPr>
            <a:spLocks noGrp="1"/>
          </p:cNvSpPr>
          <p:nvPr>
            <p:ph type="title"/>
          </p:nvPr>
        </p:nvSpPr>
        <p:spPr/>
        <p:txBody>
          <a:bodyPr/>
          <a:lstStyle/>
          <a:p>
            <a:r>
              <a:rPr lang="pl-PL" dirty="0" smtClean="0"/>
              <a:t>Uszczelka</a:t>
            </a:r>
            <a:endParaRPr lang="pl-PL" dirty="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4005064"/>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38460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dirty="0"/>
              <a:t>Montaż głowicy</a:t>
            </a:r>
          </a:p>
        </p:txBody>
      </p:sp>
      <p:pic>
        <p:nvPicPr>
          <p:cNvPr id="327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32059" y="685800"/>
            <a:ext cx="5499082" cy="36576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5589240"/>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0069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lnSpcReduction="10000"/>
          </a:bodyPr>
          <a:lstStyle/>
          <a:p>
            <a:r>
              <a:rPr lang="pl-PL" dirty="0"/>
              <a:t>Śruby należy dokręcać w zalecanej kolejności i z odpowiednim momentem. Zaleca się wymienić wszystkie śruby głowicy na nowe. W większości konstrukcji podczas wymiany głowicy należy zamontować nowe śruby (</a:t>
            </a:r>
            <a:r>
              <a:rPr lang="pl-PL" dirty="0" smtClean="0"/>
              <a:t>szpilki</a:t>
            </a:r>
          </a:p>
          <a:p>
            <a:r>
              <a:rPr lang="pl-PL" dirty="0"/>
              <a:t>Dokręcanie śrub wymaga bardzo dokładnego przestrzegania momentu obrotowego i kolejności dokręcania poszczególnych śrub. Nic na wyczucie – potrzebny jest dokładny klucz dynamometryczny.</a:t>
            </a:r>
            <a:br>
              <a:rPr lang="pl-PL" dirty="0"/>
            </a:br>
            <a:endParaRPr lang="pl-PL" dirty="0"/>
          </a:p>
        </p:txBody>
      </p:sp>
      <p:sp>
        <p:nvSpPr>
          <p:cNvPr id="3" name="Tytuł 2"/>
          <p:cNvSpPr>
            <a:spLocks noGrp="1"/>
          </p:cNvSpPr>
          <p:nvPr>
            <p:ph type="title"/>
          </p:nvPr>
        </p:nvSpPr>
        <p:spPr/>
        <p:txBody>
          <a:bodyPr/>
          <a:lstStyle/>
          <a:p>
            <a:r>
              <a:rPr lang="pl-PL" dirty="0" smtClean="0"/>
              <a:t>Dokręcanie śrub</a:t>
            </a:r>
            <a:endParaRPr lang="pl-PL" dirty="0"/>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5661248"/>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98782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fontScale="77500" lnSpcReduction="20000"/>
          </a:bodyPr>
          <a:lstStyle/>
          <a:p>
            <a:r>
              <a:rPr lang="pl-PL" dirty="0"/>
              <a:t>Silnik musi być ustawiony w Górnym Martwym Położeniu (GMP)</a:t>
            </a:r>
          </a:p>
          <a:p>
            <a:r>
              <a:rPr lang="pl-PL" dirty="0"/>
              <a:t>Unieruchomić koło pasowe wałka rozrządu i koło pasowe pompy wtryskowej</a:t>
            </a:r>
          </a:p>
          <a:p>
            <a:r>
              <a:rPr lang="pl-PL" dirty="0"/>
              <a:t>Silnik musi być podparty, a wspornik silnika wymontowany</a:t>
            </a:r>
          </a:p>
          <a:p>
            <a:r>
              <a:rPr lang="pl-PL" dirty="0"/>
              <a:t>Wymontować stary napinacz, rolkę pośrednią i pasek</a:t>
            </a:r>
          </a:p>
          <a:p>
            <a:r>
              <a:rPr lang="pl-PL" dirty="0"/>
              <a:t>Zamontować nową rolkę pośrednią ze śrubą</a:t>
            </a:r>
          </a:p>
          <a:p>
            <a:r>
              <a:rPr lang="pl-PL" dirty="0"/>
              <a:t>Zamontować nowy napinacz ( należy upewnić się, czy napinacz jest właściwie zamontowany do kadłuba silnika)</a:t>
            </a:r>
          </a:p>
          <a:p>
            <a:r>
              <a:rPr lang="pl-PL" dirty="0"/>
              <a:t> Założyć nowy pasek na koła rozpoczynając od koła pasowego wału korbowego. Montując pasek rozrządu należy zwrócić na kierunek montażu, aby umieszczona na nim strzałka wskazywała kierunek obrotów silnika. Zgodnie z kierunkiem ruchu wskazówek zegara, patrząc od strony paska. </a:t>
            </a:r>
          </a:p>
          <a:p>
            <a:r>
              <a:rPr lang="pl-PL" dirty="0"/>
              <a:t>Naciągnąć pasek zębaty przez obrót rolki napinacza oraz dokręcić nakrętkę zaciskową rolki.</a:t>
            </a:r>
          </a:p>
          <a:p>
            <a:endParaRPr lang="pl-PL" dirty="0"/>
          </a:p>
        </p:txBody>
      </p:sp>
      <p:sp>
        <p:nvSpPr>
          <p:cNvPr id="3" name="Tytuł 2"/>
          <p:cNvSpPr>
            <a:spLocks noGrp="1"/>
          </p:cNvSpPr>
          <p:nvPr>
            <p:ph type="title"/>
          </p:nvPr>
        </p:nvSpPr>
        <p:spPr/>
        <p:txBody>
          <a:bodyPr/>
          <a:lstStyle/>
          <a:p>
            <a:r>
              <a:rPr lang="pl-PL" dirty="0"/>
              <a:t>Montaż rozrządu</a:t>
            </a: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5805264"/>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0790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lstStyle/>
          <a:p>
            <a:r>
              <a:rPr lang="pl-PL" dirty="0"/>
              <a:t>Pomiar luzów zaworów jest wykonywany ,,na zimno’’ tj. po całkowitym ostygnięciu silnika lub na ,,gorąco’’ po nagrzaniu się uruchomionego silnika do normalnej temperatury pracy – zależnie od zaleceń producenta. Nieprawidłowe luzy zaworów powodują zakłócenie w pracy silnika, czego objawami są zmniejszenie mocy i nieregularny bieg silnika, a także zwiększona hałaśliwość rozrządu. </a:t>
            </a:r>
          </a:p>
          <a:p>
            <a:endParaRPr lang="pl-PL" dirty="0"/>
          </a:p>
        </p:txBody>
      </p:sp>
      <p:sp>
        <p:nvSpPr>
          <p:cNvPr id="3" name="Tytuł 2"/>
          <p:cNvSpPr>
            <a:spLocks noGrp="1"/>
          </p:cNvSpPr>
          <p:nvPr>
            <p:ph type="title"/>
          </p:nvPr>
        </p:nvSpPr>
        <p:spPr/>
        <p:txBody>
          <a:bodyPr/>
          <a:lstStyle/>
          <a:p>
            <a:r>
              <a:rPr lang="pl-PL" dirty="0"/>
              <a:t>Regulacja luzów zaworów</a:t>
            </a:r>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5805264"/>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15184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fontScale="92500"/>
          </a:bodyPr>
          <a:lstStyle/>
          <a:p>
            <a:r>
              <a:rPr lang="pl-PL" dirty="0"/>
              <a:t>Wykonanie pomiaru:</a:t>
            </a:r>
          </a:p>
          <a:p>
            <a:r>
              <a:rPr lang="pl-PL" dirty="0"/>
              <a:t>Zdemontować pokrywę zaworów.</a:t>
            </a:r>
          </a:p>
          <a:p>
            <a:r>
              <a:rPr lang="pl-PL" dirty="0"/>
              <a:t>Wykręcić wtryskiwacze ze wszystkich cylindrów, w celu łatwiejszego obracania wałem korbowym.</a:t>
            </a:r>
          </a:p>
          <a:p>
            <a:r>
              <a:rPr lang="pl-PL" dirty="0"/>
              <a:t>Obrócić wałem korbowym, aby tłok pierwszego cylindra ustawił się w zwrocie zewnętrznym (ZZ) podczas suwu sprężania. Obydwa zawory pierwszego cylindra są wówczas zamknięte. Moment ustawienia tłoka w ZZ można ustawić wykorzystując znaki na kole pasowym wału korbowego</a:t>
            </a:r>
          </a:p>
        </p:txBody>
      </p:sp>
      <p:sp>
        <p:nvSpPr>
          <p:cNvPr id="3" name="Tytuł 2"/>
          <p:cNvSpPr>
            <a:spLocks noGrp="1"/>
          </p:cNvSpPr>
          <p:nvPr>
            <p:ph type="title"/>
          </p:nvPr>
        </p:nvSpPr>
        <p:spPr/>
        <p:txBody>
          <a:bodyPr/>
          <a:lstStyle/>
          <a:p>
            <a:r>
              <a:rPr lang="pl-PL" dirty="0"/>
              <a:t>Przebieg pomiaru luzów zaworów</a:t>
            </a:r>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3675" y="5445224"/>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90066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fontScale="92500" lnSpcReduction="20000"/>
          </a:bodyPr>
          <a:lstStyle/>
          <a:p>
            <a:r>
              <a:rPr lang="pl-PL" dirty="0"/>
              <a:t>Wsunąć odpowiedniej grubości blaszkę szczelinomierza w miejsce służące do kontroli luzu. Prawidłowy luz na zaworze stwierdza się wtedy, kiedy blaszka szczelinomierza daje się wsunąć z nieznacznym oporem</a:t>
            </a:r>
          </a:p>
          <a:p>
            <a:r>
              <a:rPr lang="pl-PL" dirty="0"/>
              <a:t>Jeżeli rzeczywisty luz zaworu różni się od zalecanych wartości, należy poluzować kluczem nakrętkę kontrującą i wkręcić lub wykręcić śrubę regulacyjną </a:t>
            </a:r>
          </a:p>
          <a:p>
            <a:r>
              <a:rPr lang="pl-PL" dirty="0"/>
              <a:t>Utrzymując nieruchomo śrubę regulacyjną,  należy dokręcić nakrętkę kontrującą i ponownie sprawdzić prawidłowość ustawienia luzu. W razie potrzeby skorygować. Regulację przeprowadza się dla obydwu zaworów na poszczególnych cylindrach. </a:t>
            </a:r>
          </a:p>
        </p:txBody>
      </p:sp>
      <p:sp>
        <p:nvSpPr>
          <p:cNvPr id="3" name="Tytuł 2"/>
          <p:cNvSpPr>
            <a:spLocks noGrp="1"/>
          </p:cNvSpPr>
          <p:nvPr>
            <p:ph type="title"/>
          </p:nvPr>
        </p:nvSpPr>
        <p:spPr/>
        <p:txBody>
          <a:bodyPr/>
          <a:lstStyle/>
          <a:p>
            <a:r>
              <a:rPr lang="pl-PL" dirty="0"/>
              <a:t>Przebieg pomiaru luzów zaworów</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5301208"/>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0710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sz="3200" b="1" dirty="0"/>
              <a:t>Naprawa pojazdu samochodowego</a:t>
            </a:r>
            <a:endParaRPr lang="pl-PL" sz="3200" b="1" dirty="0"/>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1460" y="5694637"/>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erazmus\Desktop\Mechanicy prezentacja\24_Staż zawodowy w firmie mechaniki pojazdów samochodowych.jpg"/>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rcRect/>
          <a:stretch>
            <a:fillRect/>
          </a:stretch>
        </p:blipFill>
        <p:spPr bwMode="auto">
          <a:xfrm>
            <a:off x="1695450" y="658813"/>
            <a:ext cx="257175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erazmus\Desktop\Mechanicy prezentacja\Staż zawodowy w firmie mechaniki pojazdów samochodowych.jpg"/>
          <p:cNvPicPr>
            <a:picLocks noGrp="1" noChangeAspect="1" noChangeArrowheads="1"/>
          </p:cNvPicPr>
          <p:nvPr>
            <p:ph sz="quarter" idx="14"/>
          </p:nvPr>
        </p:nvPicPr>
        <p:blipFill>
          <a:blip r:embed="rId4" cstate="print">
            <a:extLst>
              <a:ext uri="{28A0092B-C50C-407E-A947-70E740481C1C}">
                <a14:useLocalDpi xmlns:a14="http://schemas.microsoft.com/office/drawing/2010/main" val="0"/>
              </a:ext>
            </a:extLst>
          </a:blip>
          <a:srcRect/>
          <a:stretch>
            <a:fillRect/>
          </a:stretch>
        </p:blipFill>
        <p:spPr bwMode="auto">
          <a:xfrm>
            <a:off x="5378847" y="658813"/>
            <a:ext cx="2574131" cy="3432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2301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lstStyle/>
          <a:p>
            <a:r>
              <a:rPr lang="pl-PL" dirty="0"/>
              <a:t>Obrócić wał korbowy o 180°, jeżeli silnik jest 4-cylindrowy </a:t>
            </a:r>
          </a:p>
          <a:p>
            <a:r>
              <a:rPr lang="pl-PL" dirty="0"/>
              <a:t>Sprawdzić luzy zaworów w kolejnym cylindrze, w których następuje suw sprężania. W silniku 4-cylindrowym o kolejności zapłonu 1- 3– 4 – 2 sprawdzeniu podlegają zawory trzeciego cylindra.</a:t>
            </a:r>
          </a:p>
          <a:p>
            <a:r>
              <a:rPr lang="pl-PL" dirty="0"/>
              <a:t>Pomiar luzów przeprowadzamy w pozostałych cylindrach obracając wał korbowy o 180° zgodnie z kolejnością zapłonu </a:t>
            </a:r>
          </a:p>
          <a:p>
            <a:endParaRPr lang="pl-PL" dirty="0"/>
          </a:p>
        </p:txBody>
      </p:sp>
      <p:sp>
        <p:nvSpPr>
          <p:cNvPr id="3" name="Tytuł 2"/>
          <p:cNvSpPr>
            <a:spLocks noGrp="1"/>
          </p:cNvSpPr>
          <p:nvPr>
            <p:ph type="title"/>
          </p:nvPr>
        </p:nvSpPr>
        <p:spPr/>
        <p:txBody>
          <a:bodyPr/>
          <a:lstStyle/>
          <a:p>
            <a:r>
              <a:rPr lang="pl-PL" dirty="0"/>
              <a:t>Przebieg pomiaru luzów zaworów</a:t>
            </a:r>
          </a:p>
        </p:txBody>
      </p:sp>
      <p:pic>
        <p:nvPicPr>
          <p:cNvPr id="337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1206" y="5229200"/>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93064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marL="68580" indent="0">
              <a:buNone/>
            </a:pPr>
            <a:r>
              <a:rPr lang="pl-PL" dirty="0" smtClean="0"/>
              <a:t>Autorzy prezentacji: </a:t>
            </a:r>
          </a:p>
          <a:p>
            <a:pPr marL="68580" indent="0">
              <a:buNone/>
            </a:pPr>
            <a:r>
              <a:rPr lang="pl-PL" dirty="0" smtClean="0"/>
              <a:t>uczestnicy projektu „Mobilny uczeń – dobry fachowiec na rynku pracy” kształcący się w </a:t>
            </a:r>
            <a:r>
              <a:rPr lang="pl-PL" dirty="0" smtClean="0"/>
              <a:t>zawodzie </a:t>
            </a:r>
            <a:r>
              <a:rPr lang="pl-PL" dirty="0" smtClean="0"/>
              <a:t>mechanik pojazdów </a:t>
            </a:r>
            <a:r>
              <a:rPr lang="pl-PL" dirty="0" smtClean="0"/>
              <a:t>samochodowych w Branżowej Szkole I  Stopnia nr 2 im. gen. Antoniego Piwowarczyka</a:t>
            </a:r>
            <a:endParaRPr lang="pl-PL" dirty="0"/>
          </a:p>
        </p:txBody>
      </p:sp>
      <p:sp>
        <p:nvSpPr>
          <p:cNvPr id="2" name="Tytuł 1"/>
          <p:cNvSpPr>
            <a:spLocks noGrp="1"/>
          </p:cNvSpPr>
          <p:nvPr>
            <p:ph type="title"/>
          </p:nvPr>
        </p:nvSpPr>
        <p:spPr/>
        <p:txBody>
          <a:bodyPr>
            <a:noAutofit/>
          </a:bodyPr>
          <a:lstStyle/>
          <a:p>
            <a:pPr algn="ctr"/>
            <a:r>
              <a:rPr lang="pl-PL" sz="2800" b="1" dirty="0" smtClean="0"/>
              <a:t>Zespół Szkół Ponadpodstawowych nr 2 w Końskich</a:t>
            </a:r>
            <a:endParaRPr lang="pl-PL" sz="2800" b="1"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332656"/>
            <a:ext cx="3157537"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83907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lstStyle/>
          <a:p>
            <a:r>
              <a:rPr lang="pl-PL" dirty="0" smtClean="0"/>
              <a:t>Dziękujemy za uwagę!</a:t>
            </a:r>
            <a:endParaRPr lang="pl-PL" dirty="0"/>
          </a:p>
        </p:txBody>
      </p:sp>
      <p:pic>
        <p:nvPicPr>
          <p:cNvPr id="45058" name="Picture 2" descr="C:\Users\erazmus\Desktop\Mechanicy prezentacja\117318655_3313787015409322_987742595922108065_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800100"/>
            <a:ext cx="6096000"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32656"/>
            <a:ext cx="3157537" cy="896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1505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sz="3100" b="1" dirty="0">
                <a:solidFill>
                  <a:srgbClr val="FFFFFF"/>
                </a:solidFill>
                <a:effectLst>
                  <a:outerShdw blurRad="38100" dist="38100" dir="2700000" algn="tl" rotWithShape="0">
                    <a:srgbClr val="000000">
                      <a:alpha val="43000"/>
                    </a:srgbClr>
                  </a:outerShdw>
                </a:effectLst>
              </a:rPr>
              <a:t>Naprawa pojazdu samochodowego</a:t>
            </a:r>
            <a:endParaRPr lang="pl-PL" b="1"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5733256"/>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C:\Users\erazmus\Desktop\Mechanicy prezentacja\Staż zawodowy w firmie mechaniki pojazdów samochodowych (4).jpg"/>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rcRect/>
          <a:stretch>
            <a:fillRect/>
          </a:stretch>
        </p:blipFill>
        <p:spPr bwMode="auto">
          <a:xfrm>
            <a:off x="1695450" y="658813"/>
            <a:ext cx="257175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erazmus\Desktop\Mechanicy prezentacja\Staż zawodowy w firmie mechaniki pojazdów samochodowych (7).jpg"/>
          <p:cNvPicPr>
            <a:picLocks noGrp="1" noChangeAspect="1" noChangeArrowheads="1"/>
          </p:cNvPicPr>
          <p:nvPr>
            <p:ph sz="quarter" idx="14"/>
          </p:nvPr>
        </p:nvPicPr>
        <p:blipFill>
          <a:blip r:embed="rId4" cstate="print">
            <a:extLst>
              <a:ext uri="{28A0092B-C50C-407E-A947-70E740481C1C}">
                <a14:useLocalDpi xmlns:a14="http://schemas.microsoft.com/office/drawing/2010/main" val="0"/>
              </a:ext>
            </a:extLst>
          </a:blip>
          <a:srcRect/>
          <a:stretch>
            <a:fillRect/>
          </a:stretch>
        </p:blipFill>
        <p:spPr bwMode="auto">
          <a:xfrm>
            <a:off x="5378847" y="658813"/>
            <a:ext cx="2574131" cy="3432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0225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lstStyle/>
          <a:p>
            <a:pPr marL="18288" indent="0">
              <a:buNone/>
            </a:pPr>
            <a:r>
              <a:rPr lang="pl-PL" dirty="0" smtClean="0"/>
              <a:t>Zużycie to </a:t>
            </a:r>
            <a:r>
              <a:rPr lang="pl-PL" dirty="0"/>
              <a:t>zmiana :</a:t>
            </a:r>
          </a:p>
          <a:p>
            <a:r>
              <a:rPr lang="pl-PL" dirty="0"/>
              <a:t>składu chemicznego, powstającego na wskutek utleniania, korozji chemicznej, przepływu elektrolitów, temperatury,</a:t>
            </a:r>
          </a:p>
          <a:p>
            <a:r>
              <a:rPr lang="pl-PL" dirty="0"/>
              <a:t>stan powierzchni w wyniku tarcia ubytków mechanicznych,</a:t>
            </a:r>
          </a:p>
          <a:p>
            <a:r>
              <a:rPr lang="pl-PL" dirty="0"/>
              <a:t>Wymiarów i kształtu, spowodowana przez czynniki mechaniczne, przeciążenia.</a:t>
            </a:r>
          </a:p>
          <a:p>
            <a:endParaRPr lang="pl-PL" dirty="0"/>
          </a:p>
        </p:txBody>
      </p:sp>
      <p:sp>
        <p:nvSpPr>
          <p:cNvPr id="3" name="Tytuł 2"/>
          <p:cNvSpPr>
            <a:spLocks noGrp="1"/>
          </p:cNvSpPr>
          <p:nvPr>
            <p:ph type="title"/>
          </p:nvPr>
        </p:nvSpPr>
        <p:spPr/>
        <p:txBody>
          <a:bodyPr/>
          <a:lstStyle/>
          <a:p>
            <a:pPr algn="ctr"/>
            <a:r>
              <a:rPr lang="pl-PL" dirty="0" smtClean="0"/>
              <a:t>ZUŻYCIE</a:t>
            </a:r>
            <a:endParaRPr lang="pl-PL"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661248"/>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0545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2195736" y="188640"/>
            <a:ext cx="6096000" cy="4536504"/>
          </a:xfrm>
        </p:spPr>
        <p:txBody>
          <a:bodyPr>
            <a:normAutofit fontScale="85000" lnSpcReduction="10000"/>
          </a:bodyPr>
          <a:lstStyle/>
          <a:p>
            <a:pPr marL="18288" indent="0">
              <a:buNone/>
            </a:pPr>
            <a:r>
              <a:rPr lang="pl-PL" dirty="0">
                <a:solidFill>
                  <a:srgbClr val="FF0000"/>
                </a:solidFill>
              </a:rPr>
              <a:t>Zużycie uniemożliwiające dalszą eksploatację nazywamy uszkodzeniem, natomiast zużycie, przy którym części pojazdu nie dają się do naprawy, nazywamy zniszczeniem. </a:t>
            </a:r>
            <a:endParaRPr lang="pl-PL" dirty="0" smtClean="0">
              <a:solidFill>
                <a:srgbClr val="FF0000"/>
              </a:solidFill>
            </a:endParaRPr>
          </a:p>
          <a:p>
            <a:pPr marL="18288" indent="0">
              <a:buNone/>
            </a:pPr>
            <a:r>
              <a:rPr lang="pl-PL" dirty="0" smtClean="0"/>
              <a:t>Zużycie </a:t>
            </a:r>
            <a:r>
              <a:rPr lang="pl-PL" dirty="0"/>
              <a:t>części może nastąpić w następujących przypadkach:</a:t>
            </a:r>
          </a:p>
          <a:p>
            <a:r>
              <a:rPr lang="pl-PL" dirty="0"/>
              <a:t> zużycie naturalne, polegające na stopniowej utracie sprawności wynikającej z długotrwałego okresu eksploatacji. Zużycie naturalne możemy podzielić na: </a:t>
            </a:r>
          </a:p>
          <a:p>
            <a:pPr marL="18288" indent="0">
              <a:buNone/>
            </a:pPr>
            <a:r>
              <a:rPr lang="pl-PL" dirty="0"/>
              <a:t> zmęczeniowe  spowodowane długotrwałym obciążeniem </a:t>
            </a:r>
          </a:p>
          <a:p>
            <a:pPr marL="18288" indent="0">
              <a:buNone/>
            </a:pPr>
            <a:r>
              <a:rPr lang="pl-PL" dirty="0"/>
              <a:t>erozyjne spowodowane wystąpieniem czynników erozyjnych, tj. działaniem wody, ciśnienia płynów .</a:t>
            </a:r>
          </a:p>
          <a:p>
            <a:r>
              <a:rPr lang="pl-PL" dirty="0"/>
              <a:t>Zużycie awaryjne polega na wystąpieniu czynnika zewnętrznego, tarcia, przegrzania, działania czynników chemicznych, które powodują pęknięcia, odkształcenia, złamania, wykruszenia, łuszczenie.</a:t>
            </a:r>
          </a:p>
          <a:p>
            <a:pPr marL="18288" indent="0">
              <a:buNone/>
            </a:pPr>
            <a:endParaRPr lang="pl-PL" dirty="0"/>
          </a:p>
        </p:txBody>
      </p:sp>
      <p:sp>
        <p:nvSpPr>
          <p:cNvPr id="3" name="Tytuł 2"/>
          <p:cNvSpPr>
            <a:spLocks noGrp="1"/>
          </p:cNvSpPr>
          <p:nvPr>
            <p:ph type="title"/>
          </p:nvPr>
        </p:nvSpPr>
        <p:spPr/>
        <p:txBody>
          <a:bodyPr/>
          <a:lstStyle/>
          <a:p>
            <a:pPr algn="ctr"/>
            <a:r>
              <a:rPr lang="pl-PL" dirty="0" smtClean="0"/>
              <a:t>ZUŻYCIE</a:t>
            </a:r>
            <a:endParaRPr lang="pl-PL"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661248"/>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9429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normAutofit/>
          </a:bodyPr>
          <a:lstStyle/>
          <a:p>
            <a:pPr marL="18288" indent="0" algn="just">
              <a:buNone/>
            </a:pPr>
            <a:r>
              <a:rPr lang="pl-PL" dirty="0"/>
              <a:t>Zadaniem procesu naprawy części jest przywrócenie zużytej lub uszkodzonej części jej pierwotnych własności, zgodnych z warunkami technicznymi. Zależnie od rodzaju uszkodzenia, materiału i kształtu części stosuje się różne sposoby naprawy. Naprawa silnika polega na wymianie zużytych części albo na ich regeneracji. Regenerację wykonuje się wtedy, gdy nie ma nowego, zastępczego egzemplarza, jest on nieosiągalny lub gdy koszt regeneracji nie przewyższa kosztów nowej części. </a:t>
            </a:r>
          </a:p>
          <a:p>
            <a:endParaRPr lang="pl-PL" dirty="0"/>
          </a:p>
        </p:txBody>
      </p:sp>
      <p:sp>
        <p:nvSpPr>
          <p:cNvPr id="3" name="Tytuł 2"/>
          <p:cNvSpPr>
            <a:spLocks noGrp="1"/>
          </p:cNvSpPr>
          <p:nvPr>
            <p:ph type="title"/>
          </p:nvPr>
        </p:nvSpPr>
        <p:spPr/>
        <p:txBody>
          <a:bodyPr/>
          <a:lstStyle/>
          <a:p>
            <a:r>
              <a:rPr lang="pl-PL" sz="3600" dirty="0" smtClean="0">
                <a:solidFill>
                  <a:srgbClr val="FF0000"/>
                </a:solidFill>
              </a:rPr>
              <a:t>Proces naprawy samochodu</a:t>
            </a:r>
            <a:endParaRPr lang="pl-PL" sz="3600" dirty="0">
              <a:solidFill>
                <a:srgbClr val="FF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4221088"/>
            <a:ext cx="3157537" cy="90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418854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lementarny">
  <a:themeElements>
    <a:clrScheme name="Elementarny">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rny">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rny">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Elemental</Template>
  <TotalTime>459</TotalTime>
  <Words>2108</Words>
  <Application>Microsoft Office PowerPoint</Application>
  <PresentationFormat>Pokaz na ekranie (4:3)</PresentationFormat>
  <Paragraphs>128</Paragraphs>
  <Slides>52</Slides>
  <Notes>0</Notes>
  <HiddenSlides>0</HiddenSlides>
  <MMClips>0</MMClips>
  <ScaleCrop>false</ScaleCrop>
  <HeadingPairs>
    <vt:vector size="4" baseType="variant">
      <vt:variant>
        <vt:lpstr>Motyw</vt:lpstr>
      </vt:variant>
      <vt:variant>
        <vt:i4>1</vt:i4>
      </vt:variant>
      <vt:variant>
        <vt:lpstr>Tytuły slajdów</vt:lpstr>
      </vt:variant>
      <vt:variant>
        <vt:i4>52</vt:i4>
      </vt:variant>
    </vt:vector>
  </HeadingPairs>
  <TitlesOfParts>
    <vt:vector size="53" baseType="lpstr">
      <vt:lpstr>Elementarny</vt:lpstr>
      <vt:lpstr>Naprawa pojazdu samochodowego – co należy wiedzieć?</vt:lpstr>
      <vt:lpstr> Naprawa pojazdu samochodowego</vt:lpstr>
      <vt:lpstr>Zakład mechaniki pojazdowej w Irlandii</vt:lpstr>
      <vt:lpstr>Zakłady mechaniki pojazdowej  w Irlandii w mieście Cork</vt:lpstr>
      <vt:lpstr>Naprawa pojazdu samochodowego</vt:lpstr>
      <vt:lpstr>Naprawa pojazdu samochodowego</vt:lpstr>
      <vt:lpstr>ZUŻYCIE</vt:lpstr>
      <vt:lpstr>ZUŻYCIE</vt:lpstr>
      <vt:lpstr>Proces naprawy samochodu</vt:lpstr>
      <vt:lpstr>Metody regeneracji części samochodowych </vt:lpstr>
      <vt:lpstr>Metody regeneracji części samochodowych </vt:lpstr>
      <vt:lpstr>Metody regeneracji części samochodowych </vt:lpstr>
      <vt:lpstr>Metody regeneracji części samochodowych</vt:lpstr>
      <vt:lpstr>Metody regeneracji części </vt:lpstr>
      <vt:lpstr>Metody regeneracji części samochodowych</vt:lpstr>
      <vt:lpstr>Metody regeneracji części samochodowych</vt:lpstr>
      <vt:lpstr>Proces identyfikacji usterek silnika samochodowego</vt:lpstr>
      <vt:lpstr>Proces identyfikacji usterek silnika samochodowego</vt:lpstr>
      <vt:lpstr>Zaświecenie lampki kontrolnej podczas pracy silnika świadczy o usterce. </vt:lpstr>
      <vt:lpstr>Diagnoza silnika</vt:lpstr>
      <vt:lpstr>Ślady oleju pod korkiem i w zbiorniku wyrównawczym często świadczą o usterce głowicy lub uszczelki. Inny niepokojący objaw: mocne bąblowanie płynu. </vt:lpstr>
      <vt:lpstr>Diagnoza silnika samochodowego</vt:lpstr>
      <vt:lpstr>Ślady szlamu pod korkiem i w zbiorniku wyrównawczym</vt:lpstr>
      <vt:lpstr>Maź pod korkiem wlewu oleju może oznaczać, że do oleju trafia chłodziwo – osad pojawia się też jednak w autach użytkowanych na krótkich odcinkach</vt:lpstr>
      <vt:lpstr>Wymiana uszczelki</vt:lpstr>
      <vt:lpstr>Wymiana uszczelki</vt:lpstr>
      <vt:lpstr>CZYNNOŚCI DEMONTAŻOWE SILNIKA</vt:lpstr>
      <vt:lpstr>CZYNNOŚCI DEMONTAŻOWE SILNIKA</vt:lpstr>
      <vt:lpstr>Przed zdjęciem głowicy nie obejdzie się bez demontażu napędu rozrządu. W tym przypadku to pasek rozrządu.</vt:lpstr>
      <vt:lpstr>Demontaż napędu rozrządu. Po demontażu koła pasowego na wale korbowym. Demontujemy osłony rozrządu.</vt:lpstr>
      <vt:lpstr>Rozrząd po zdemontowaniu osłon</vt:lpstr>
      <vt:lpstr>Ustawienie rozrządu przed demontażem </vt:lpstr>
      <vt:lpstr>Gdy już mamy ustawione na znakach wyjmujemy pasek rozrządu</vt:lpstr>
      <vt:lpstr>Wymontowanie głowicy </vt:lpstr>
      <vt:lpstr>Demontaż uszczelki pod głowicą</vt:lpstr>
      <vt:lpstr>Głowica po demontażu </vt:lpstr>
      <vt:lpstr>Uszkodzona uszczelka pod głowicą </vt:lpstr>
      <vt:lpstr>Należy wyczyścić dokładnie powierzchnie uszczelniane bloku silnika i głowicy cylindra; ciała obce i pozostałości na powierzchniach są częstymi przyczynami błędu. </vt:lpstr>
      <vt:lpstr>Czystość to podstawa – pozostałości po czyszczeniu trzeba usunąć z silnika. Wyczyścić gwintowania otworów i usunąć zabrudzenia, olej i wodę, np. przez przedmuchanie sprężonym powietrzem.</vt:lpstr>
      <vt:lpstr>Wymiana uszczelki to dobra okazja, żeby sprawdzić, czy i jak jest zużyty blok i poszczególne jego elementy. Może się bowiem zdarzyć tak, że wydatek na naprawę główną okaże się na tyle wysoki, że będzie nieopłacalny</vt:lpstr>
      <vt:lpstr>Prezentacja programu PowerPoint</vt:lpstr>
      <vt:lpstr>Kolejność dokręcania śrub głowicy - metoda krzyżowa</vt:lpstr>
      <vt:lpstr>Uszczelka</vt:lpstr>
      <vt:lpstr>Montaż głowicy</vt:lpstr>
      <vt:lpstr>Dokręcanie śrub</vt:lpstr>
      <vt:lpstr>Montaż rozrządu</vt:lpstr>
      <vt:lpstr>Regulacja luzów zaworów</vt:lpstr>
      <vt:lpstr>Przebieg pomiaru luzów zaworów</vt:lpstr>
      <vt:lpstr>Przebieg pomiaru luzów zaworów</vt:lpstr>
      <vt:lpstr>Przebieg pomiaru luzów zaworów</vt:lpstr>
      <vt:lpstr>Zespół Szkół Ponadpodstawowych nr 2 w Końskich</vt:lpstr>
      <vt:lpstr>Dziękujemy za uwagę!</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MAŁY PRZEWODNIK PO IRLANDII</dc:title>
  <dc:creator>erazmus</dc:creator>
  <cp:lastModifiedBy>erazmus</cp:lastModifiedBy>
  <cp:revision>39</cp:revision>
  <dcterms:created xsi:type="dcterms:W3CDTF">2020-08-20T16:38:16Z</dcterms:created>
  <dcterms:modified xsi:type="dcterms:W3CDTF">2020-09-01T10:18:18Z</dcterms:modified>
</cp:coreProperties>
</file>