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1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8" r:id="rId1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24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DC255-7745-4F60-BD4D-070799800FA8}" type="datetimeFigureOut">
              <a:rPr lang="pl-PL" smtClean="0"/>
              <a:t>28.11.2017</a:t>
            </a:fld>
            <a:endParaRPr lang="pl-PL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C56D5D-EBE6-4862-84C5-21F283AACB57}" type="slidenum">
              <a:rPr lang="pl-PL" smtClean="0"/>
              <a:t>‹#›</a:t>
            </a:fld>
            <a:endParaRPr lang="pl-PL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DC255-7745-4F60-BD4D-070799800FA8}" type="datetimeFigureOut">
              <a:rPr lang="pl-PL" smtClean="0"/>
              <a:t>28.11.2017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56D5D-EBE6-4862-84C5-21F283AACB5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DC255-7745-4F60-BD4D-070799800FA8}" type="datetimeFigureOut">
              <a:rPr lang="pl-PL" smtClean="0"/>
              <a:t>28.11.2017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56D5D-EBE6-4862-84C5-21F283AACB5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DC255-7745-4F60-BD4D-070799800FA8}" type="datetimeFigureOut">
              <a:rPr lang="pl-PL" smtClean="0"/>
              <a:t>28.11.2017</a:t>
            </a:fld>
            <a:endParaRPr lang="pl-PL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C56D5D-EBE6-4862-84C5-21F283AACB57}" type="slidenum">
              <a:rPr lang="pl-PL" smtClean="0"/>
              <a:t>‹#›</a:t>
            </a:fld>
            <a:endParaRPr lang="pl-PL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DC255-7745-4F60-BD4D-070799800FA8}" type="datetimeFigureOut">
              <a:rPr lang="pl-PL" smtClean="0"/>
              <a:t>28.11.2017</a:t>
            </a:fld>
            <a:endParaRPr lang="pl-PL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C56D5D-EBE6-4862-84C5-21F283AACB57}" type="slidenum">
              <a:rPr lang="pl-PL" smtClean="0"/>
              <a:t>‹#›</a:t>
            </a:fld>
            <a:endParaRPr lang="pl-PL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DC255-7745-4F60-BD4D-070799800FA8}" type="datetimeFigureOut">
              <a:rPr lang="pl-PL" smtClean="0"/>
              <a:t>28.11.2017</a:t>
            </a:fld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C56D5D-EBE6-4862-84C5-21F283AACB57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DC255-7745-4F60-BD4D-070799800FA8}" type="datetimeFigureOut">
              <a:rPr lang="pl-PL" smtClean="0"/>
              <a:t>28.11.2017</a:t>
            </a:fld>
            <a:endParaRPr lang="pl-PL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C56D5D-EBE6-4862-84C5-21F283AACB57}" type="slidenum">
              <a:rPr lang="pl-PL" smtClean="0"/>
              <a:t>‹#›</a:t>
            </a:fld>
            <a:endParaRPr lang="pl-PL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DC255-7745-4F60-BD4D-070799800FA8}" type="datetimeFigureOut">
              <a:rPr lang="pl-PL" smtClean="0"/>
              <a:t>28.11.2017</a:t>
            </a:fld>
            <a:endParaRPr lang="pl-P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C56D5D-EBE6-4862-84C5-21F283AACB57}" type="slidenum">
              <a:rPr lang="pl-PL" smtClean="0"/>
              <a:t>‹#›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DC255-7745-4F60-BD4D-070799800FA8}" type="datetimeFigureOut">
              <a:rPr lang="pl-PL" smtClean="0"/>
              <a:t>28.11.2017</a:t>
            </a:fld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C56D5D-EBE6-4862-84C5-21F283AACB57}" type="slidenum">
              <a:rPr lang="pl-PL" smtClean="0"/>
              <a:t>‹#›</a:t>
            </a:fld>
            <a:endParaRPr lang="pl-PL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DC255-7745-4F60-BD4D-070799800FA8}" type="datetimeFigureOut">
              <a:rPr lang="pl-PL" smtClean="0"/>
              <a:t>28.11.2017</a:t>
            </a:fld>
            <a:endParaRPr lang="pl-PL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C56D5D-EBE6-4862-84C5-21F283AACB57}" type="slidenum">
              <a:rPr lang="pl-PL" smtClean="0"/>
              <a:t>‹#›</a:t>
            </a:fld>
            <a:endParaRPr lang="pl-PL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DC255-7745-4F60-BD4D-070799800FA8}" type="datetimeFigureOut">
              <a:rPr lang="pl-PL" smtClean="0"/>
              <a:t>28.11.2017</a:t>
            </a:fld>
            <a:endParaRPr lang="pl-PL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C56D5D-EBE6-4862-84C5-21F283AACB57}" type="slidenum">
              <a:rPr lang="pl-PL" smtClean="0"/>
              <a:t>‹#›</a:t>
            </a:fld>
            <a:endParaRPr lang="pl-PL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7E4DC255-7745-4F60-BD4D-070799800FA8}" type="datetimeFigureOut">
              <a:rPr lang="pl-PL" smtClean="0"/>
              <a:t>28.11.2017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80C56D5D-EBE6-4862-84C5-21F283AACB57}" type="slidenum">
              <a:rPr lang="pl-PL" smtClean="0"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sz="3200" dirty="0" smtClean="0"/>
              <a:t> </a:t>
            </a:r>
            <a:r>
              <a:rPr lang="pl-PL" sz="3600" dirty="0"/>
              <a:t>"Mobilność uczniów i kadry Technikum nr 2 w Końskich - podstawą wysokiej jakości kształcenia zawodowego"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pl-PL" sz="4400" dirty="0" smtClean="0">
                <a:solidFill>
                  <a:srgbClr val="FF0000"/>
                </a:solidFill>
              </a:rPr>
              <a:t>Rezultaty projektu </a:t>
            </a:r>
            <a:endParaRPr lang="pl-PL" sz="4400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941168"/>
            <a:ext cx="35353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017368"/>
            <a:ext cx="107950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541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286000" y="2136339"/>
            <a:ext cx="45720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dirty="0"/>
              <a:t> </a:t>
            </a:r>
            <a:r>
              <a:rPr lang="pl-PL" sz="2000" dirty="0" err="1" smtClean="0">
                <a:solidFill>
                  <a:srgbClr val="FF0000"/>
                </a:solidFill>
              </a:rPr>
              <a:t>Europass</a:t>
            </a:r>
            <a:r>
              <a:rPr lang="pl-PL" sz="2000" dirty="0" smtClean="0">
                <a:solidFill>
                  <a:srgbClr val="FF0000"/>
                </a:solidFill>
              </a:rPr>
              <a:t> </a:t>
            </a:r>
            <a:r>
              <a:rPr lang="pl-PL" sz="2000" dirty="0" smtClean="0"/>
              <a:t>-  </a:t>
            </a:r>
            <a:r>
              <a:rPr lang="pl-PL" sz="2000" dirty="0"/>
              <a:t>to </a:t>
            </a:r>
            <a:r>
              <a:rPr lang="pl-PL" sz="2000" dirty="0" smtClean="0"/>
              <a:t>inicjatywa </a:t>
            </a:r>
            <a:r>
              <a:rPr lang="pl-PL" sz="2000" dirty="0"/>
              <a:t>Komisji Europejskiej, umożliwiająca obywatelom Europy prezentację własnych kwalifikacji i umiejętności zawodowych w jasny i zrozumiały sposób, co zwiększa ich konkurencyjność na krajowym i europejskim rynku pracy oraz daje nowe możliwości kształcenia i zdobywania doświadczeń za granicą.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908720"/>
            <a:ext cx="1895475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7170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286000" y="2274838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2400" dirty="0"/>
              <a:t>Do oceny uzyskanych efektów zawodowych uczniów uczestniczących w projekcie, </a:t>
            </a:r>
            <a:r>
              <a:rPr lang="pl-PL" sz="2400" dirty="0" smtClean="0"/>
              <a:t> zastosowano  </a:t>
            </a:r>
            <a:r>
              <a:rPr lang="pl-PL" sz="2400" dirty="0"/>
              <a:t>system ECVET. </a:t>
            </a:r>
          </a:p>
          <a:p>
            <a:r>
              <a:rPr lang="pl-PL" sz="2400" dirty="0"/>
              <a:t>Jest to techniczna rama umożliwiająca transfer, uznawanie i akumulację osiągnięć, efektów uczenia się oraz ich walidację.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08720"/>
            <a:ext cx="1895475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91330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Porozumienie o partnerstwie (Memorandum of </a:t>
            </a:r>
            <a:r>
              <a:rPr lang="pl-PL" dirty="0" err="1"/>
              <a:t>Understanding</a:t>
            </a:r>
            <a:r>
              <a:rPr lang="pl-PL" dirty="0"/>
              <a:t>) </a:t>
            </a:r>
          </a:p>
          <a:p>
            <a:r>
              <a:rPr lang="pl-PL" dirty="0"/>
              <a:t>Porozumienie o programie zajęć (Learning Agreement) </a:t>
            </a:r>
          </a:p>
          <a:p>
            <a:r>
              <a:rPr lang="pl-PL" dirty="0"/>
              <a:t>Indywidualny wykaz osiągnięć (Karta oceny efektów kształcenia)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Dokumenty ECVET</a:t>
            </a:r>
            <a:endParaRPr lang="pl-PL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656806"/>
            <a:ext cx="3048000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1634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REZULTATY TWARDE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18288" indent="0">
              <a:buNone/>
            </a:pPr>
            <a:r>
              <a:rPr lang="pl-PL" sz="2400" dirty="0" smtClean="0"/>
              <a:t>Certyfikat </a:t>
            </a:r>
            <a:r>
              <a:rPr lang="pl-PL" sz="2400" dirty="0" err="1"/>
              <a:t>Europass</a:t>
            </a:r>
            <a:r>
              <a:rPr lang="pl-PL" sz="2400" dirty="0"/>
              <a:t> Mobilność - </a:t>
            </a:r>
            <a:r>
              <a:rPr lang="pl-PL" sz="2400" dirty="0" smtClean="0"/>
              <a:t>potwierdzający </a:t>
            </a:r>
            <a:r>
              <a:rPr lang="pl-PL" sz="2400" dirty="0"/>
              <a:t>zdobyte umiejętności i wiedzę w ramach odbycia praktyk </a:t>
            </a:r>
            <a:r>
              <a:rPr lang="pl-PL" sz="2400" dirty="0" smtClean="0"/>
              <a:t>zawodowych/stażu oraz szkoleń </a:t>
            </a:r>
            <a:r>
              <a:rPr lang="pl-PL" sz="2400" dirty="0"/>
              <a:t>Job </a:t>
            </a:r>
            <a:r>
              <a:rPr lang="pl-PL" sz="2400" dirty="0" err="1" smtClean="0"/>
              <a:t>Shadowing</a:t>
            </a:r>
            <a:r>
              <a:rPr lang="pl-PL" sz="2400" dirty="0" smtClean="0"/>
              <a:t> </a:t>
            </a:r>
            <a:endParaRPr lang="pl-PL" sz="2400" dirty="0"/>
          </a:p>
          <a:p>
            <a:endParaRPr lang="pl-PL" sz="2400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18288" indent="0">
              <a:buNone/>
            </a:pPr>
            <a:r>
              <a:rPr lang="pl-PL" sz="2400" dirty="0" smtClean="0"/>
              <a:t>Certyfikat </a:t>
            </a:r>
            <a:r>
              <a:rPr lang="pl-PL" sz="2400" dirty="0" err="1"/>
              <a:t>Europass</a:t>
            </a:r>
            <a:r>
              <a:rPr lang="pl-PL" sz="2400" dirty="0"/>
              <a:t> Paszport Językowy </a:t>
            </a:r>
            <a:r>
              <a:rPr lang="pl-PL" sz="2400" dirty="0" smtClean="0"/>
              <a:t>-potwierdzający </a:t>
            </a:r>
            <a:r>
              <a:rPr lang="pl-PL" sz="2400" dirty="0"/>
              <a:t>stopień znajomości języków </a:t>
            </a:r>
            <a:r>
              <a:rPr lang="pl-PL" sz="2400" dirty="0" smtClean="0"/>
              <a:t>obcych</a:t>
            </a:r>
            <a:endParaRPr lang="pl-PL" sz="2400" dirty="0"/>
          </a:p>
          <a:p>
            <a:endParaRPr lang="pl-P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573016"/>
            <a:ext cx="35353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044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288" indent="0">
              <a:buNone/>
            </a:pPr>
            <a:r>
              <a:rPr lang="pl-PL" sz="2800" dirty="0" smtClean="0"/>
              <a:t>Zaświadczenie - wydane </a:t>
            </a:r>
            <a:r>
              <a:rPr lang="pl-PL" sz="2800" dirty="0"/>
              <a:t>przez szkołę </a:t>
            </a:r>
            <a:r>
              <a:rPr lang="pl-PL" sz="2800" dirty="0" smtClean="0"/>
              <a:t>potwierdzające </a:t>
            </a:r>
            <a:r>
              <a:rPr lang="pl-PL" sz="2800" dirty="0"/>
              <a:t>udział </a:t>
            </a:r>
            <a:endParaRPr lang="pl-PL" sz="2800" dirty="0" smtClean="0"/>
          </a:p>
          <a:p>
            <a:pPr marL="18288" indent="0">
              <a:buNone/>
            </a:pPr>
            <a:r>
              <a:rPr lang="pl-PL" sz="2800" dirty="0" smtClean="0"/>
              <a:t>w </a:t>
            </a:r>
            <a:r>
              <a:rPr lang="pl-PL" sz="2800" dirty="0"/>
              <a:t>zajęciach z zakresu: języka niemieckiego, w tym: zawodowego, zajęciach kulturowych oraz w zajęciach </a:t>
            </a:r>
            <a:r>
              <a:rPr lang="pl-PL" sz="2800" dirty="0" smtClean="0"/>
              <a:t>pedagogicznych</a:t>
            </a:r>
            <a:endParaRPr lang="pl-PL" sz="2800" dirty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REZULTATY TWARDE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789040"/>
            <a:ext cx="35353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981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 </a:t>
            </a:r>
            <a:r>
              <a:rPr lang="pl-PL" sz="2400" dirty="0" smtClean="0"/>
              <a:t>Certyfikat w języku niemieckim podpisany </a:t>
            </a:r>
            <a:r>
              <a:rPr lang="pl-PL" sz="2400" dirty="0"/>
              <a:t>przez opiekuna </a:t>
            </a:r>
            <a:r>
              <a:rPr lang="pl-PL" sz="2400" dirty="0" smtClean="0"/>
              <a:t>stażu/praktyk </a:t>
            </a:r>
            <a:r>
              <a:rPr lang="pl-PL" sz="2400" dirty="0"/>
              <a:t>z </a:t>
            </a:r>
            <a:r>
              <a:rPr lang="pl-PL" sz="2400" dirty="0" smtClean="0"/>
              <a:t>indywidualną opinią o stażyście/praktykancie</a:t>
            </a:r>
          </a:p>
          <a:p>
            <a:r>
              <a:rPr lang="pl-PL" sz="2400" dirty="0" smtClean="0"/>
              <a:t>Certyfikat w języku niemieckim potwierdzający </a:t>
            </a:r>
            <a:r>
              <a:rPr lang="pl-PL" sz="2400" dirty="0"/>
              <a:t>udział w </a:t>
            </a:r>
            <a:r>
              <a:rPr lang="pl-PL" sz="2400" dirty="0" smtClean="0"/>
              <a:t>praktykach/stażach podpisany </a:t>
            </a:r>
            <a:r>
              <a:rPr lang="pl-PL" sz="2400" dirty="0"/>
              <a:t>przez koordynatora </a:t>
            </a:r>
            <a:r>
              <a:rPr lang="pl-PL" sz="2400" dirty="0" smtClean="0"/>
              <a:t>partnera projektu</a:t>
            </a:r>
            <a:endParaRPr lang="pl-PL" sz="24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REZULTATY TWARDE</a:t>
            </a:r>
            <a:endParaRPr lang="pl-PL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005064"/>
            <a:ext cx="35353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217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REZULTATY TWARDE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18288" indent="0">
              <a:buNone/>
            </a:pPr>
            <a:r>
              <a:rPr lang="pl-PL" sz="2800" dirty="0" smtClean="0"/>
              <a:t>"</a:t>
            </a:r>
            <a:r>
              <a:rPr lang="pl-PL" sz="2800" dirty="0"/>
              <a:t>Mały przewodnik po Niemczech” </a:t>
            </a:r>
            <a:r>
              <a:rPr lang="pl-PL" sz="2800" dirty="0" smtClean="0"/>
              <a:t>– w języku polskim i niemieckim </a:t>
            </a:r>
            <a:endParaRPr lang="pl-PL" dirty="0"/>
          </a:p>
          <a:p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pPr marL="18288" indent="0">
              <a:buNone/>
            </a:pPr>
            <a:r>
              <a:rPr lang="pl-PL" sz="2800" dirty="0" smtClean="0"/>
              <a:t>Prezentacja multimedialna dotycząca systemu kształcenia dualnego w Niemczech</a:t>
            </a:r>
            <a:endParaRPr lang="pl-PL" sz="2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933056"/>
            <a:ext cx="3535363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929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" indent="0">
              <a:buNone/>
            </a:pPr>
            <a:r>
              <a:rPr lang="pl-PL" sz="4000" dirty="0" smtClean="0"/>
              <a:t>Prezentacje multimedialna na temat Lipska, Drezna i Berlina – materiał dydaktyczny </a:t>
            </a:r>
            <a:r>
              <a:rPr lang="pl-PL" sz="4000" dirty="0"/>
              <a:t>do lekcji języka niemieckiego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REZULTATY TWARDE</a:t>
            </a:r>
            <a:endParaRPr lang="pl-PL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933056"/>
            <a:ext cx="35353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946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l-PL" sz="1800" dirty="0" smtClean="0"/>
              <a:t>Doskonalenie </a:t>
            </a:r>
            <a:r>
              <a:rPr lang="pl-PL" sz="1800" dirty="0"/>
              <a:t>wiedzy i praktycznych umiejętności zawodowych niezbędnych dla techników usług fryzjerskich i techników budownictwa , </a:t>
            </a:r>
          </a:p>
          <a:p>
            <a:r>
              <a:rPr lang="pl-PL" sz="1800" dirty="0"/>
              <a:t>obserwacja i praktyczne doskonalenie nauczycieli przedmiotów zawodowych realizujących szkolne programy nauczania we fryzjerstwie i budownictwie </a:t>
            </a:r>
          </a:p>
          <a:p>
            <a:r>
              <a:rPr lang="pl-PL" sz="1800" dirty="0"/>
              <a:t>uczestnictwo uczniów  w formie oceniania ECVET,</a:t>
            </a:r>
          </a:p>
          <a:p>
            <a:r>
              <a:rPr lang="pl-PL" sz="1800" dirty="0"/>
              <a:t>doskonalenie umiejętności językowych uczniów i kadry  w zakresie komunikowania się w j. niemieckim,</a:t>
            </a:r>
          </a:p>
          <a:p>
            <a:r>
              <a:rPr lang="pl-PL" sz="1800" dirty="0"/>
              <a:t>poznanie dualnego sytemu kształcenia zawodowego w Niemczech,</a:t>
            </a:r>
          </a:p>
          <a:p>
            <a:r>
              <a:rPr lang="pl-PL" sz="1800" dirty="0"/>
              <a:t>pozyskanie wiedzy przez nauczycieli  dot. warunków, wyposażenia, technologii, programów nauczania, sposobów i metod kształcenia uczniów w Niemczech we fryzjerstwie i w budownictwie,</a:t>
            </a:r>
          </a:p>
          <a:p>
            <a:endParaRPr lang="pl-PL" sz="18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REZULTATY MIĘKKIE</a:t>
            </a:r>
            <a:endParaRPr lang="pl-PL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332655"/>
            <a:ext cx="1896818" cy="5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675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l-PL" sz="2600" dirty="0"/>
              <a:t>poznanie niemieckich metod efektywnego przygotowywania uczniów do egzaminów zaw. w branżach: fryzjerskiej i budowlanej ,</a:t>
            </a:r>
          </a:p>
          <a:p>
            <a:r>
              <a:rPr lang="pl-PL" sz="2600" dirty="0"/>
              <a:t>doskonalenie kadry w zakresie metod: pracy w klasach wielokulturowych, nauczania dzieci uchodźców,</a:t>
            </a:r>
          </a:p>
          <a:p>
            <a:r>
              <a:rPr lang="pl-PL" sz="2600" dirty="0"/>
              <a:t>poznanie niemieckiego słownictwa zawodowego we fryzjerstwie i w budownictwie ,</a:t>
            </a:r>
          </a:p>
          <a:p>
            <a:r>
              <a:rPr lang="pl-PL" sz="2600" dirty="0"/>
              <a:t>efektywne przygotowanie do egzaminu potwierdzającego kwalifikacje w zawodzie, </a:t>
            </a:r>
          </a:p>
          <a:p>
            <a:r>
              <a:rPr lang="pl-PL" sz="2600" dirty="0"/>
              <a:t>podwyższenie  samooceny i motywacji do nauki w zawodzie,</a:t>
            </a:r>
          </a:p>
          <a:p>
            <a:r>
              <a:rPr lang="pl-PL" sz="2600" dirty="0"/>
              <a:t>poszerzenie wiedzy w zakresie niemieckiej kultury, obyczajów, historii i gospodarki,  </a:t>
            </a:r>
          </a:p>
          <a:p>
            <a:r>
              <a:rPr lang="pl-PL" sz="2600" dirty="0"/>
              <a:t>doskonalenie umiejętności dot. pracy w grupie i z zakresu ICT,</a:t>
            </a:r>
          </a:p>
          <a:p>
            <a:r>
              <a:rPr lang="pl-PL" sz="2600" dirty="0"/>
              <a:t>zdobycie unikalnych  doświadczeń zawodowych, 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REZULTATY MIĘKKIE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895475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962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nabycie nowych postaw przedsiębiorczych: asertywności, kreatywności i podejmowania inicjatyw w każdym zakresie,  </a:t>
            </a:r>
          </a:p>
          <a:p>
            <a:r>
              <a:rPr lang="pl-PL" dirty="0"/>
              <a:t>nauczenie się wyrozumiałości dla przedstawicieli  innych kultur,</a:t>
            </a:r>
          </a:p>
          <a:p>
            <a:r>
              <a:rPr lang="pl-PL" dirty="0"/>
              <a:t>zrozumienie zjawiska przenikania się różnych kultur i zwyczajów oraz potrzeby wyrozumiałości i otwarcia się na przedstawicieli innych narodów,</a:t>
            </a:r>
          </a:p>
          <a:p>
            <a:r>
              <a:rPr lang="pl-PL" dirty="0"/>
              <a:t>poszerzenie świadomości w obszarze korzyści wynikających z edukacji pozaszkolnej.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REZULTATY MIĘKKIE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1895475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955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rny">
  <a:themeElements>
    <a:clrScheme name="Elementarny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rny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rny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60</TotalTime>
  <Words>487</Words>
  <Application>Microsoft Office PowerPoint</Application>
  <PresentationFormat>Pokaz na ekranie (4:3)</PresentationFormat>
  <Paragraphs>44</Paragraphs>
  <Slides>12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Elementarny</vt:lpstr>
      <vt:lpstr> "Mobilność uczniów i kadry Technikum nr 2 w Końskich - podstawą wysokiej jakości kształcenia zawodowego"</vt:lpstr>
      <vt:lpstr>REZULTATY TWARDE</vt:lpstr>
      <vt:lpstr>REZULTATY TWARDE</vt:lpstr>
      <vt:lpstr>REZULTATY TWARDE</vt:lpstr>
      <vt:lpstr>REZULTATY TWARDE </vt:lpstr>
      <vt:lpstr>REZULTATY TWARDE</vt:lpstr>
      <vt:lpstr>REZULTATY MIĘKKIE</vt:lpstr>
      <vt:lpstr>REZULTATY MIĘKKIE</vt:lpstr>
      <vt:lpstr>REZULTATY MIĘKKIE</vt:lpstr>
      <vt:lpstr>Prezentacja programu PowerPoint</vt:lpstr>
      <vt:lpstr>Prezentacja programu PowerPoint</vt:lpstr>
      <vt:lpstr>Dokumenty ECVET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"Mobilność uczniów i kadry Technikum nr 2 w Końskich - podstawą wysokiej jakości kształcenia zawodowego"</dc:title>
  <dc:creator>erazmus</dc:creator>
  <cp:lastModifiedBy>erazmus</cp:lastModifiedBy>
  <cp:revision>7</cp:revision>
  <dcterms:created xsi:type="dcterms:W3CDTF">2017-11-28T17:33:12Z</dcterms:created>
  <dcterms:modified xsi:type="dcterms:W3CDTF">2017-11-28T18:36:17Z</dcterms:modified>
</cp:coreProperties>
</file>