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76" r:id="rId8"/>
    <p:sldId id="277" r:id="rId9"/>
    <p:sldId id="261" r:id="rId10"/>
    <p:sldId id="262" r:id="rId11"/>
    <p:sldId id="263" r:id="rId12"/>
    <p:sldId id="264" r:id="rId13"/>
    <p:sldId id="266" r:id="rId14"/>
    <p:sldId id="267" r:id="rId15"/>
    <p:sldId id="272" r:id="rId16"/>
    <p:sldId id="273" r:id="rId17"/>
    <p:sldId id="274" r:id="rId18"/>
    <p:sldId id="265" r:id="rId19"/>
    <p:sldId id="268" r:id="rId20"/>
    <p:sldId id="270" r:id="rId21"/>
    <p:sldId id="271" r:id="rId22"/>
    <p:sldId id="278" r:id="rId23"/>
    <p:sldId id="27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8F08-DEDC-4715-B2AA-6ED3E35AA2A5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5862-7BFA-4BA9-B854-9CE36D7BED33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8F08-DEDC-4715-B2AA-6ED3E35AA2A5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5862-7BFA-4BA9-B854-9CE36D7BED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8F08-DEDC-4715-B2AA-6ED3E35AA2A5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5862-7BFA-4BA9-B854-9CE36D7BED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8F08-DEDC-4715-B2AA-6ED3E35AA2A5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5862-7BFA-4BA9-B854-9CE36D7BED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8F08-DEDC-4715-B2AA-6ED3E35AA2A5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5862-7BFA-4BA9-B854-9CE36D7BED33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8F08-DEDC-4715-B2AA-6ED3E35AA2A5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5862-7BFA-4BA9-B854-9CE36D7BED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8F08-DEDC-4715-B2AA-6ED3E35AA2A5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5862-7BFA-4BA9-B854-9CE36D7BED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8F08-DEDC-4715-B2AA-6ED3E35AA2A5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E55862-7BFA-4BA9-B854-9CE36D7BED3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8F08-DEDC-4715-B2AA-6ED3E35AA2A5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5862-7BFA-4BA9-B854-9CE36D7BED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8F08-DEDC-4715-B2AA-6ED3E35AA2A5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E55862-7BFA-4BA9-B854-9CE36D7BED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C1D8F08-DEDC-4715-B2AA-6ED3E35AA2A5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5862-7BFA-4BA9-B854-9CE36D7BED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1D8F08-DEDC-4715-B2AA-6ED3E35AA2A5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E55862-7BFA-4BA9-B854-9CE36D7BED33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Projekt "Mobilność uczniów i kadry Technikum nr 2 w Końskich - podstawą wysokiej jakości kształcenia zawodowego"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Projekt finansowany </a:t>
            </a:r>
            <a:r>
              <a:rPr lang="pl-PL" sz="1800" dirty="0"/>
              <a:t>ze środków Unii Europejskiej </a:t>
            </a:r>
            <a:endParaRPr lang="pl-PL" sz="1800" dirty="0" smtClean="0"/>
          </a:p>
          <a:p>
            <a:r>
              <a:rPr lang="pl-PL" sz="1800" dirty="0" smtClean="0"/>
              <a:t>w </a:t>
            </a:r>
            <a:r>
              <a:rPr lang="pl-PL" sz="1800" dirty="0"/>
              <a:t>związku z realizacją przez FRSE Programu Erasmus+ Kształcenie i szkolenia </a:t>
            </a:r>
            <a:r>
              <a:rPr lang="pl-PL" sz="1800" dirty="0" smtClean="0"/>
              <a:t>zawodowe. </a:t>
            </a:r>
          </a:p>
          <a:p>
            <a:r>
              <a:rPr lang="pl-PL" sz="1800" dirty="0" smtClean="0"/>
              <a:t>Akcja</a:t>
            </a:r>
            <a:r>
              <a:rPr lang="pl-PL" sz="1800" dirty="0"/>
              <a:t>: Mobilność osób uczących się i pracowników. </a:t>
            </a:r>
          </a:p>
          <a:p>
            <a:r>
              <a:rPr lang="pl-PL" sz="1800" dirty="0"/>
              <a:t>Numer projektu 2016-1-PL01-KA102-024736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3" y="164030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36555"/>
            <a:ext cx="3538018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8" y="349267"/>
            <a:ext cx="1036133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6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Cele projektu w odniesieniu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do uczniów: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wzrost praktycznych umiejętności zawodowych, </a:t>
            </a:r>
          </a:p>
          <a:p>
            <a:r>
              <a:rPr lang="pl-PL" dirty="0"/>
              <a:t>zastosowanie i pogłębienie zdobytej wiedzy merytorycznej w branży budowlanej i fryzjerskiej</a:t>
            </a:r>
          </a:p>
          <a:p>
            <a:r>
              <a:rPr lang="pl-PL" dirty="0"/>
              <a:t>poznanie rzeczywistych warunków rynku pracy,  </a:t>
            </a:r>
          </a:p>
          <a:p>
            <a:r>
              <a:rPr lang="pl-PL" dirty="0"/>
              <a:t>podniesienie szans  na znalezienie zatrudnienia w wybranym zawodzie nie tylko na krajowym ale i na międzynarodowym rynku pracy,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661248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0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Cele projektu w odniesieniu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do uczniów: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poznanie niemieckiego słownictwa zawodowego w branży fryzjerskiej/budowlanej, </a:t>
            </a:r>
          </a:p>
          <a:p>
            <a:r>
              <a:rPr lang="pl-PL" dirty="0"/>
              <a:t>poprawa umiejętności komunikacyjnych w jęz. niemieckim,</a:t>
            </a:r>
          </a:p>
          <a:p>
            <a:r>
              <a:rPr lang="pl-PL" dirty="0"/>
              <a:t>pozyskanie dokumentów potwierdzających zdobyte kwalifikacje, </a:t>
            </a:r>
          </a:p>
          <a:p>
            <a:r>
              <a:rPr lang="pl-PL" dirty="0"/>
              <a:t>zapewnienie kontaktu z rówieśnikami z innych krajów,</a:t>
            </a:r>
          </a:p>
          <a:p>
            <a:r>
              <a:rPr lang="pl-PL" dirty="0"/>
              <a:t>szersze poznanie historii, obyczajów kultury Niemiec,</a:t>
            </a:r>
          </a:p>
          <a:p>
            <a:r>
              <a:rPr lang="pl-PL" dirty="0"/>
              <a:t>podniesienie samooceny  oraz motywacji do nauki w wybranym zawodzie, 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61248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9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Cele projektu w odniesieniu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do uczniów: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efektywne przygotowanie do części praktycznej egzaminu zawodowego,</a:t>
            </a:r>
          </a:p>
          <a:p>
            <a:r>
              <a:rPr lang="pl-PL" dirty="0"/>
              <a:t>wykształcenie postaw przedsiębiorczych, planowania działań i umiejętności współpracy w grupie rówieśniczej, </a:t>
            </a:r>
          </a:p>
          <a:p>
            <a:r>
              <a:rPr lang="pl-PL" dirty="0"/>
              <a:t>zwiększenie wrażliwości na problemy polityczne i społeczne w Europie.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89240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7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Przygotowanie i realizacja praktyk/staży uczniów: 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1.09.2016r. – rekrutacja uczniów do udziału w projekcie;</a:t>
            </a:r>
          </a:p>
          <a:p>
            <a:r>
              <a:rPr lang="pl-PL" dirty="0" smtClean="0"/>
              <a:t>Przygotowanie językowo – kulturowo – pedagogiczne – 10.2016r. – 01.2017r.;</a:t>
            </a:r>
          </a:p>
          <a:p>
            <a:r>
              <a:rPr lang="pl-PL" dirty="0" smtClean="0"/>
              <a:t>Pobyt </a:t>
            </a:r>
            <a:r>
              <a:rPr lang="pl-PL" dirty="0"/>
              <a:t>na </a:t>
            </a:r>
            <a:r>
              <a:rPr lang="pl-PL" dirty="0" smtClean="0"/>
              <a:t>stażach/praktykach </a:t>
            </a:r>
            <a:r>
              <a:rPr lang="pl-PL" dirty="0"/>
              <a:t>zawodowych 10 uczennic z technikum usług fryzjerskich oraz 6 uczniów z technikum budownictwa w Niemczech. Młodzież naszej szkoły poznała nowoczesne technologie  niemieckie oraz materiały stosowane w budownictwie i we fryzjerstwie, doskonaliła język niemiecki oraz zdobywała doświadczenie zawodowe w kraju naszych zachodnich </a:t>
            </a:r>
            <a:r>
              <a:rPr lang="pl-PL" dirty="0" smtClean="0"/>
              <a:t>sąsiadów - 29.01.2017r</a:t>
            </a:r>
            <a:r>
              <a:rPr lang="pl-PL" dirty="0"/>
              <a:t>. – 11.02.2017r. 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45224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8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Przygotowanie i realizacja praktyk/staży uczniów: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pl-PL" sz="2000" dirty="0" smtClean="0"/>
              <a:t>       Wykonując </a:t>
            </a:r>
            <a:r>
              <a:rPr lang="pl-PL" sz="2000" dirty="0"/>
              <a:t>praktyczne czynności </a:t>
            </a:r>
            <a:r>
              <a:rPr lang="pl-PL" sz="2000" dirty="0" smtClean="0"/>
              <a:t>zawodowe w warsztatach budowlanych i fryzjerskich na Gut </a:t>
            </a:r>
            <a:r>
              <a:rPr lang="pl-PL" sz="2000" dirty="0" err="1" smtClean="0"/>
              <a:t>Wehlitz</a:t>
            </a:r>
            <a:r>
              <a:rPr lang="pl-PL" sz="2000" dirty="0" smtClean="0"/>
              <a:t>,  </a:t>
            </a:r>
            <a:r>
              <a:rPr lang="pl-PL" sz="2000" dirty="0"/>
              <a:t>uczniowie posługiwali się niemieckim językiem branżowym. W ramach </a:t>
            </a:r>
            <a:r>
              <a:rPr lang="pl-PL" sz="2000" dirty="0" smtClean="0"/>
              <a:t>programu </a:t>
            </a:r>
            <a:r>
              <a:rPr lang="pl-PL" sz="2000" dirty="0"/>
              <a:t>kulturowego, uczestnicy projektu wzięli udział w dwóch wycieczkach: do Lipska i do Berlina.  Uczniowie obejrzeli w Lipsku m.in.: zabytkowy „</a:t>
            </a:r>
            <a:r>
              <a:rPr lang="pl-PL" sz="2000" dirty="0" err="1"/>
              <a:t>Augustusplatz</a:t>
            </a:r>
            <a:r>
              <a:rPr lang="pl-PL" sz="2000" dirty="0"/>
              <a:t>” , zabytkowy pasaż handlowy, Kościoły Św. Tomasza i Św. Mikołaja, Stary i Nowy Ratusz Miejski oraz Pomnik Bitwy Narodów. Podczas 2-dniowej wycieczki do Berlina, uczestnicy projektu zwiedzili: Muzeum Figur Woskowych, Muzeum Egipskie i Muzeum Techniki oraz obejrzeli m.in. siedzibę Parlamentu w historycznym  Reichstagu, Ambasady,  Urząd Kanclerza Federalnego, Bramę Brandenburską, skwer „</a:t>
            </a:r>
            <a:r>
              <a:rPr lang="pl-PL" sz="2000" dirty="0" err="1"/>
              <a:t>Alexanderplatz</a:t>
            </a:r>
            <a:r>
              <a:rPr lang="pl-PL" sz="2000" dirty="0"/>
              <a:t>” z Wieżą Telewizyjną i Czerwonym Ratuszem oraz Katedrę Berlińską. </a:t>
            </a:r>
            <a:r>
              <a:rPr lang="pl-PL" sz="2000" dirty="0" smtClean="0"/>
              <a:t>Podczas </a:t>
            </a:r>
            <a:r>
              <a:rPr lang="pl-PL" sz="2000" dirty="0"/>
              <a:t>pobytu w Niemczech, opiekę uczestnikom projektu zapewnili: Pani Katarzyna Rybińska </a:t>
            </a:r>
            <a:r>
              <a:rPr lang="pl-PL" sz="2000" dirty="0" smtClean="0"/>
              <a:t>– koordynator </a:t>
            </a:r>
            <a:r>
              <a:rPr lang="pl-PL" sz="2000" dirty="0"/>
              <a:t>projektu oraz dyrektor szkoły Pan Jan Rybiński.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021288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7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</a:t>
            </a:r>
            <a:r>
              <a:rPr lang="pl-PL" dirty="0">
                <a:solidFill>
                  <a:srgbClr val="00B0F0"/>
                </a:solidFill>
              </a:rPr>
              <a:t>Cele projektu w odniesieniu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do kadry zawodowej: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doskonalenie umiejętności praktycznych w zakresie fryzjerstwa i budownictwa co pozwoli efektywniej przygotowywać uczniów do części praktycznej egzaminu potwierdzającego kwalifikacje w zawodzie, </a:t>
            </a:r>
          </a:p>
          <a:p>
            <a:pPr algn="just"/>
            <a:r>
              <a:rPr lang="pl-PL" dirty="0"/>
              <a:t>poznanie niemieckich instytucji kształcących zawodowo, ich oferty, wyposażenia, standardów, metod i sposobów  przygotowywania uczniów do egzaminów  zawodowych,</a:t>
            </a:r>
          </a:p>
          <a:p>
            <a:pPr algn="just"/>
            <a:r>
              <a:rPr lang="pl-PL" dirty="0"/>
              <a:t>wzmocnienie potencjału osobistego i zawodowego, </a:t>
            </a:r>
          </a:p>
          <a:p>
            <a:pPr algn="just"/>
            <a:r>
              <a:rPr lang="pl-PL" dirty="0"/>
              <a:t>podniesienie umiejętności współpracy w grupie - wypracowywanie nowych metod i sposobów kształcenia zawodowego ,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50" y="5301208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 </a:t>
            </a:r>
            <a:r>
              <a:rPr lang="pl-PL" dirty="0">
                <a:solidFill>
                  <a:srgbClr val="00B0F0"/>
                </a:solidFill>
              </a:rPr>
              <a:t>Cele projektu w odniesieniu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do kadry zawodowej: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doskonalenie znajomości jęz. niemieckiego i poznanie słownictwa zawodowego,</a:t>
            </a:r>
          </a:p>
          <a:p>
            <a:pPr algn="just"/>
            <a:r>
              <a:rPr lang="pl-PL" dirty="0"/>
              <a:t>zwiększenie udziału w formach doskonalenia zawodowego, </a:t>
            </a:r>
          </a:p>
          <a:p>
            <a:pPr algn="just"/>
            <a:r>
              <a:rPr lang="pl-PL" dirty="0"/>
              <a:t>umożliwienie pogłębienia wiedzy o niemieckiej historii i kulturze i walorach turystycznych,</a:t>
            </a:r>
          </a:p>
          <a:p>
            <a:pPr algn="just"/>
            <a:r>
              <a:rPr lang="pl-PL" dirty="0"/>
              <a:t>wzmocnienie wiedzy dot. systemu kształcenia dualnego w Niemczech, metod pracy w klasach wielokulturowych, nauczania imigrantów,</a:t>
            </a:r>
          </a:p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89240"/>
            <a:ext cx="353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3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 Cele projektu w odniesieniu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do kadry zawodowej: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pozyskanie potwierdzenia posiadanych kwalifikacji zawodowych (Certyfikaty Mobilność, zaświadczenia),  </a:t>
            </a:r>
          </a:p>
          <a:p>
            <a:pPr algn="just"/>
            <a:r>
              <a:rPr lang="pl-PL" dirty="0"/>
              <a:t>podniesienie samooceny w zakresie znajomości jęz. niemieckiego i wykorzystywania tej umiejętności do udziału w zagranicznych formach doskonalenia zawodowego,</a:t>
            </a:r>
          </a:p>
          <a:p>
            <a:pPr algn="just"/>
            <a:r>
              <a:rPr lang="pl-PL" dirty="0"/>
              <a:t>pogłębienie wiedzy dot. realizacji i form uczestnictwa w projektach realizowanych w ramach programów FRSE, </a:t>
            </a:r>
          </a:p>
          <a:p>
            <a:pPr algn="just"/>
            <a:r>
              <a:rPr lang="pl-PL" dirty="0"/>
              <a:t>poznanie korzyści płynących z przynależności Polski do UE – uczestnictwo w projektach finansowanych ze środków UE.</a:t>
            </a:r>
          </a:p>
          <a:p>
            <a:pPr algn="just"/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01208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6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Przygotowanie i realizacja szkoleń Job </a:t>
            </a:r>
            <a:r>
              <a:rPr lang="pl-PL" dirty="0" err="1" smtClean="0">
                <a:solidFill>
                  <a:srgbClr val="00B0F0"/>
                </a:solidFill>
              </a:rPr>
              <a:t>Shadowing</a:t>
            </a:r>
            <a:r>
              <a:rPr lang="pl-PL" dirty="0" smtClean="0">
                <a:solidFill>
                  <a:srgbClr val="00B0F0"/>
                </a:solidFill>
              </a:rPr>
              <a:t> dla nauczycieli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 smtClean="0"/>
              <a:t>Rekrutacja uczestników – 10.2016r.</a:t>
            </a:r>
          </a:p>
          <a:p>
            <a:pPr algn="just"/>
            <a:r>
              <a:rPr lang="pl-PL" dirty="0" smtClean="0"/>
              <a:t>Przygotowanie językowo – kulturowe – 10.2016r. – 06.2017r. </a:t>
            </a:r>
          </a:p>
          <a:p>
            <a:pPr algn="just"/>
            <a:r>
              <a:rPr lang="pl-PL" dirty="0" smtClean="0"/>
              <a:t>Szkolenia Job </a:t>
            </a:r>
            <a:r>
              <a:rPr lang="pl-PL" dirty="0" err="1"/>
              <a:t>Shadowing</a:t>
            </a:r>
            <a:r>
              <a:rPr lang="pl-PL" dirty="0"/>
              <a:t> w </a:t>
            </a:r>
            <a:r>
              <a:rPr lang="pl-PL" dirty="0" smtClean="0"/>
              <a:t>Niemczech - ideą </a:t>
            </a:r>
            <a:r>
              <a:rPr lang="pl-PL" dirty="0"/>
              <a:t>przewodnią wyjazdu było zdobycie nowych wiadomości związanych z działaniem szkolnictwa zawodowego w systemie edukacyjnym </a:t>
            </a:r>
            <a:r>
              <a:rPr lang="pl-PL" dirty="0" smtClean="0"/>
              <a:t>Niemiec. Podczas </a:t>
            </a:r>
            <a:r>
              <a:rPr lang="pl-PL" dirty="0"/>
              <a:t>ośmiu dni pobytu w kraju naszych zachodnich sąsiadów, kadra zawodowa poznawała m.in</a:t>
            </a:r>
            <a:r>
              <a:rPr lang="pl-PL" dirty="0" smtClean="0"/>
              <a:t>.: oferty </a:t>
            </a:r>
            <a:r>
              <a:rPr lang="pl-PL" dirty="0"/>
              <a:t>kształcenia placówek, organizację procesu kształcenia dualnego, wyposażenie szkół, programy nauczania, sposoby przygotowywania uczniów do egzaminów zawodowych oraz metody kształcenia uczniów z innych krajów. Nauczyciele z naszej szkoły mieli również możliwość wymiany doświadczeń w zakresie nauczania z niemieckimi wykładowcami fryzjerstwa i budownictwa.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7" y="5851525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Realizacja </a:t>
            </a:r>
            <a:r>
              <a:rPr lang="pl-PL" dirty="0">
                <a:solidFill>
                  <a:srgbClr val="00B0F0"/>
                </a:solidFill>
              </a:rPr>
              <a:t>szkoleń Job </a:t>
            </a:r>
            <a:r>
              <a:rPr lang="pl-PL" dirty="0" err="1">
                <a:solidFill>
                  <a:srgbClr val="00B0F0"/>
                </a:solidFill>
              </a:rPr>
              <a:t>Shadowing</a:t>
            </a:r>
            <a:r>
              <a:rPr lang="pl-PL" dirty="0">
                <a:solidFill>
                  <a:srgbClr val="00B0F0"/>
                </a:solidFill>
              </a:rPr>
              <a:t> dla </a:t>
            </a:r>
            <a:r>
              <a:rPr lang="pl-PL" dirty="0" smtClean="0">
                <a:solidFill>
                  <a:srgbClr val="00B0F0"/>
                </a:solidFill>
              </a:rPr>
              <a:t>nauczycieli: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" indent="0">
              <a:buNone/>
            </a:pPr>
            <a:r>
              <a:rPr lang="pl-PL" sz="2400" dirty="0"/>
              <a:t>Kadra zawodowa realizowała praktyki Job </a:t>
            </a:r>
            <a:r>
              <a:rPr lang="pl-PL" sz="2400" dirty="0" err="1"/>
              <a:t>Shadowing</a:t>
            </a:r>
            <a:r>
              <a:rPr lang="pl-PL" sz="2400" dirty="0"/>
              <a:t> w następujących placówkach kształcenia i doskonalenia zawodowego</a:t>
            </a:r>
            <a:r>
              <a:rPr lang="pl-PL" sz="2400" dirty="0" smtClean="0"/>
              <a:t>:</a:t>
            </a:r>
            <a:endParaRPr lang="pl-PL" sz="2400" dirty="0"/>
          </a:p>
          <a:p>
            <a:r>
              <a:rPr lang="pl-PL" sz="2400" dirty="0" err="1" smtClean="0"/>
              <a:t>Vitalis</a:t>
            </a:r>
            <a:r>
              <a:rPr lang="pl-PL" sz="2400" dirty="0" smtClean="0"/>
              <a:t> GmbH </a:t>
            </a:r>
            <a:r>
              <a:rPr lang="pl-PL" sz="2400" dirty="0"/>
              <a:t>w </a:t>
            </a:r>
            <a:r>
              <a:rPr lang="pl-PL" sz="2400" dirty="0" err="1"/>
              <a:t>Schkeuditz</a:t>
            </a:r>
            <a:r>
              <a:rPr lang="pl-PL" sz="2400" dirty="0"/>
              <a:t>,</a:t>
            </a:r>
          </a:p>
          <a:p>
            <a:r>
              <a:rPr lang="pl-PL" sz="2400" dirty="0" smtClean="0"/>
              <a:t>Centrum </a:t>
            </a:r>
            <a:r>
              <a:rPr lang="pl-PL" sz="2400" dirty="0"/>
              <a:t>Kształcenia i Technologii </a:t>
            </a:r>
            <a:r>
              <a:rPr lang="pl-PL" sz="2400" dirty="0" err="1"/>
              <a:t>Borsdorf</a:t>
            </a:r>
            <a:r>
              <a:rPr lang="pl-PL" sz="2400" dirty="0"/>
              <a:t>, Salonie fryzjerskim „</a:t>
            </a:r>
            <a:r>
              <a:rPr lang="pl-PL" sz="2400" dirty="0" err="1"/>
              <a:t>Hair</a:t>
            </a:r>
            <a:r>
              <a:rPr lang="pl-PL" sz="2400" dirty="0"/>
              <a:t> by </a:t>
            </a:r>
            <a:r>
              <a:rPr lang="pl-PL" sz="2400" dirty="0" err="1"/>
              <a:t>Hentschel</a:t>
            </a:r>
            <a:r>
              <a:rPr lang="pl-PL" sz="2400" dirty="0"/>
              <a:t>”, Firmie „WELLA”, Ponadzakładowym Centrum Kształcenia „BFW </a:t>
            </a:r>
            <a:r>
              <a:rPr lang="pl-PL" sz="2400" dirty="0" err="1"/>
              <a:t>BauSachsene.V</a:t>
            </a:r>
            <a:r>
              <a:rPr lang="pl-PL" sz="2400" dirty="0"/>
              <a:t>.” - w Lipsku,</a:t>
            </a:r>
          </a:p>
          <a:p>
            <a:r>
              <a:rPr lang="pl-PL" sz="2400" dirty="0" smtClean="0"/>
              <a:t>Centrum </a:t>
            </a:r>
            <a:r>
              <a:rPr lang="pl-PL" sz="2400" dirty="0"/>
              <a:t>Kształcenia Zawodowego „BSZ5” i Izbie Rzemieślniczej - w Halle,</a:t>
            </a:r>
          </a:p>
          <a:p>
            <a:r>
              <a:rPr lang="pl-PL" sz="2400" dirty="0" smtClean="0"/>
              <a:t>Centrum </a:t>
            </a:r>
            <a:r>
              <a:rPr lang="pl-PL" sz="2400" dirty="0"/>
              <a:t>Szkolenia Zawodowego w Dessau </a:t>
            </a:r>
            <a:r>
              <a:rPr lang="pl-PL" sz="2400" dirty="0" err="1"/>
              <a:t>Rosslau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21288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5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Realizator projektu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Zespół Szkół Ponadgimnazjalnych nr 2 </a:t>
            </a:r>
          </a:p>
          <a:p>
            <a:pPr marL="36576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w Końskich ul. Warszawska 53</a:t>
            </a:r>
          </a:p>
          <a:p>
            <a:pPr marL="36576" indent="0" algn="ctr">
              <a:buNone/>
            </a:pPr>
            <a:endParaRPr lang="pl-PL" dirty="0" smtClean="0"/>
          </a:p>
          <a:p>
            <a:pPr marL="36576" indent="0" algn="ctr">
              <a:buNone/>
            </a:pPr>
            <a:r>
              <a:rPr lang="pl-PL" dirty="0" smtClean="0"/>
              <a:t>Okres realizacji projektu: </a:t>
            </a:r>
            <a:r>
              <a:rPr lang="pl-PL" dirty="0"/>
              <a:t>1.08.2016r. do 31.12.2107r., łącznie 17 </a:t>
            </a:r>
            <a:r>
              <a:rPr lang="pl-PL" dirty="0" smtClean="0"/>
              <a:t>miesięcy</a:t>
            </a:r>
            <a:endParaRPr lang="pl-PL" dirty="0"/>
          </a:p>
          <a:p>
            <a:pPr marL="36576" indent="0" algn="ctr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93666"/>
            <a:ext cx="4425898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6" y="4993666"/>
            <a:ext cx="1476167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74" y="26064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4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Realizacja szkoleń Job </a:t>
            </a:r>
            <a:r>
              <a:rPr lang="pl-PL" dirty="0" err="1">
                <a:solidFill>
                  <a:srgbClr val="00B0F0"/>
                </a:solidFill>
              </a:rPr>
              <a:t>Shadowing</a:t>
            </a:r>
            <a:r>
              <a:rPr lang="pl-PL" dirty="0">
                <a:solidFill>
                  <a:srgbClr val="00B0F0"/>
                </a:solidFill>
              </a:rPr>
              <a:t> dla nauczycieli: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/>
          </a:p>
          <a:p>
            <a:pPr marL="36576" indent="0" algn="just">
              <a:buNone/>
            </a:pPr>
            <a:r>
              <a:rPr lang="pl-PL" dirty="0"/>
              <a:t>   Oprócz wizyt szkoleniowych, w ramach programu kulturowego, uczestnicy projektu zwiedzili też zabytkowe saksońskie miasta </a:t>
            </a:r>
            <a:r>
              <a:rPr lang="pl-PL" dirty="0" err="1"/>
              <a:t>t.j</a:t>
            </a:r>
            <a:r>
              <a:rPr lang="pl-PL" dirty="0"/>
              <a:t>. Drezno oraz Lipsk. Podczas niedzielnej wycieczki do Drezna, nauczyciele obejrzeli z przewodnikiem: Dworzec Główny, ulicę Praską, Stary Rynek, Zwinger - barokowy kompleks pałacyków, Plac Teatralny, Operę, Zamek Królewski i Kościół „</a:t>
            </a:r>
            <a:r>
              <a:rPr lang="pl-PL" dirty="0" err="1"/>
              <a:t>Frauenkirche</a:t>
            </a:r>
            <a:r>
              <a:rPr lang="pl-PL" dirty="0"/>
              <a:t>“. W poniedziałek została zrealizowana wycieczka z przewodnikiem po Lipsku. Uczestnicy projektu zwiedzili najważniejsze zabytki miasta. Wielkie zainteresowanie wzbudziły: skwer “</a:t>
            </a:r>
            <a:r>
              <a:rPr lang="pl-PL" dirty="0" err="1"/>
              <a:t>Augustusplatz</a:t>
            </a:r>
            <a:r>
              <a:rPr lang="pl-PL" dirty="0"/>
              <a:t>“ z Operą Lipską i </a:t>
            </a:r>
            <a:r>
              <a:rPr lang="pl-PL" dirty="0" err="1"/>
              <a:t>Fiharmonią</a:t>
            </a:r>
            <a:r>
              <a:rPr lang="pl-PL" dirty="0"/>
              <a:t> “Gewandhaus”, kościoły “St. Nikola” i “</a:t>
            </a:r>
            <a:r>
              <a:rPr lang="pl-PL" dirty="0" err="1"/>
              <a:t>St.Thomas</a:t>
            </a:r>
            <a:r>
              <a:rPr lang="pl-PL" dirty="0"/>
              <a:t>”, zabytkowy pasaż handlowy „</a:t>
            </a:r>
            <a:r>
              <a:rPr lang="pl-PL" dirty="0" err="1" smtClean="0"/>
              <a:t>MädlerPassage</a:t>
            </a:r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01" y="5958000"/>
            <a:ext cx="316135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7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Realizacja szkoleń Job </a:t>
            </a:r>
            <a:r>
              <a:rPr lang="pl-PL" dirty="0" err="1">
                <a:solidFill>
                  <a:srgbClr val="00B0F0"/>
                </a:solidFill>
              </a:rPr>
              <a:t>Shadowing</a:t>
            </a:r>
            <a:r>
              <a:rPr lang="pl-PL" dirty="0">
                <a:solidFill>
                  <a:srgbClr val="00B0F0"/>
                </a:solidFill>
              </a:rPr>
              <a:t> dla nauczycieli: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" indent="0" algn="just">
              <a:buNone/>
            </a:pPr>
            <a:r>
              <a:rPr lang="pl-PL" dirty="0"/>
              <a:t>Uczestnicy projektu nawiązali kontakty z polskimi i zagranicznymi nauczycielami. Okazją do integracji z innymi wykładowcami były wspólne wyjazdy do placówek kształcenia zawodowego oraz dyskoteki w firmie </a:t>
            </a:r>
            <a:r>
              <a:rPr lang="pl-PL" dirty="0" err="1"/>
              <a:t>Vitalis</a:t>
            </a:r>
            <a:r>
              <a:rPr lang="pl-PL" dirty="0"/>
              <a:t> na Gut </a:t>
            </a:r>
            <a:r>
              <a:rPr lang="pl-PL" dirty="0" err="1"/>
              <a:t>Wehlitz</a:t>
            </a:r>
            <a:r>
              <a:rPr lang="pl-PL" dirty="0"/>
              <a:t>.  Pobyt w Niemczech umożliwił pracownikom naszej szkoły doskonalenie znajomości języka niemieckiego oraz zastosowanie słownictwa zawodowego, zwłaszcza podczas zwiedzania placówek kształcenia i szkolenia zawodowego. </a:t>
            </a:r>
            <a:endParaRPr lang="pl-PL" dirty="0" smtClean="0"/>
          </a:p>
          <a:p>
            <a:pPr marL="36576" indent="0" algn="just">
              <a:buNone/>
            </a:pPr>
            <a:r>
              <a:rPr lang="pl-PL" dirty="0"/>
              <a:t> </a:t>
            </a:r>
            <a:r>
              <a:rPr lang="pl-PL" dirty="0" smtClean="0"/>
              <a:t>              Wyjazd </a:t>
            </a:r>
            <a:r>
              <a:rPr lang="pl-PL" dirty="0"/>
              <a:t>stał się dla nauczycieli niezapomnianym przeżyciem, do którego będą niejednokrotnie wracać w swojej pracy oraz kontaktach osobistych. Pobyt na </a:t>
            </a:r>
            <a:r>
              <a:rPr lang="pl-PL" dirty="0" smtClean="0"/>
              <a:t>szkoleniach </a:t>
            </a:r>
            <a:r>
              <a:rPr lang="pl-PL" dirty="0"/>
              <a:t>Job </a:t>
            </a:r>
            <a:r>
              <a:rPr lang="pl-PL" dirty="0" err="1"/>
              <a:t>Shadowing</a:t>
            </a:r>
            <a:r>
              <a:rPr lang="pl-PL" dirty="0"/>
              <a:t>, pokazał pracownikom naszej szkoły zupełnie nowe przestrzenie i  możliwości jakie daje Unia Europejska. Ukazał też kierunki koniecznego rozwoju osobistego i zawodowego oraz natchnął ogromnym optymizmem na przyszłość.</a:t>
            </a:r>
          </a:p>
          <a:p>
            <a:endParaRPr 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805264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5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B0F0"/>
                </a:solidFill>
              </a:rPr>
              <a:t>Autor prezentacji:</a:t>
            </a:r>
            <a:endParaRPr lang="pl-PL" sz="3600" dirty="0">
              <a:solidFill>
                <a:srgbClr val="00B0F0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2428" y="984357"/>
            <a:ext cx="4848000" cy="36360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Katarzyna Rybińska</a:t>
            </a:r>
            <a:endParaRPr lang="pl-PL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35353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8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Dziękuję za uwagę! </a:t>
            </a:r>
            <a:r>
              <a:rPr lang="pl-PL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35353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00B0F0"/>
                </a:solidFill>
              </a:rPr>
              <a:t>Projekt "Mobilność </a:t>
            </a:r>
            <a:r>
              <a:rPr lang="pl-PL" sz="2400" b="1" dirty="0">
                <a:solidFill>
                  <a:srgbClr val="00B0F0"/>
                </a:solidFill>
              </a:rPr>
              <a:t>uczniów i kadry Technikum nr 2 </a:t>
            </a:r>
            <a:r>
              <a:rPr lang="pl-PL" sz="2400" b="1" dirty="0" smtClean="0">
                <a:solidFill>
                  <a:srgbClr val="00B0F0"/>
                </a:solidFill>
              </a:rPr>
              <a:t/>
            </a:r>
            <a:br>
              <a:rPr lang="pl-PL" sz="2400" b="1" dirty="0" smtClean="0">
                <a:solidFill>
                  <a:srgbClr val="00B0F0"/>
                </a:solidFill>
              </a:rPr>
            </a:br>
            <a:r>
              <a:rPr lang="pl-PL" sz="2400" b="1" dirty="0" smtClean="0">
                <a:solidFill>
                  <a:srgbClr val="00B0F0"/>
                </a:solidFill>
              </a:rPr>
              <a:t>w </a:t>
            </a:r>
            <a:r>
              <a:rPr lang="pl-PL" sz="2400" b="1" dirty="0">
                <a:solidFill>
                  <a:srgbClr val="00B0F0"/>
                </a:solidFill>
              </a:rPr>
              <a:t>Końskich - podstawą wysokiej jakości </a:t>
            </a:r>
            <a:r>
              <a:rPr lang="pl-PL" sz="2400" b="1" dirty="0" smtClean="0">
                <a:solidFill>
                  <a:srgbClr val="00B0F0"/>
                </a:solidFill>
              </a:rPr>
              <a:t/>
            </a:r>
            <a:br>
              <a:rPr lang="pl-PL" sz="2400" b="1" dirty="0" smtClean="0">
                <a:solidFill>
                  <a:srgbClr val="00B0F0"/>
                </a:solidFill>
              </a:rPr>
            </a:br>
            <a:r>
              <a:rPr lang="pl-PL" sz="2400" b="1" dirty="0" smtClean="0">
                <a:solidFill>
                  <a:srgbClr val="00B0F0"/>
                </a:solidFill>
              </a:rPr>
              <a:t>kształcenia </a:t>
            </a:r>
            <a:r>
              <a:rPr lang="pl-PL" sz="2400" b="1" dirty="0">
                <a:solidFill>
                  <a:srgbClr val="00B0F0"/>
                </a:solidFill>
              </a:rPr>
              <a:t>zawodowego"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pl-PL" dirty="0" smtClean="0"/>
              <a:t>W wynikach </a:t>
            </a:r>
            <a:r>
              <a:rPr lang="pl-PL" dirty="0"/>
              <a:t>selekcji konkursu wniosków złożonych do </a:t>
            </a:r>
            <a:r>
              <a:rPr lang="pl-PL" dirty="0" smtClean="0"/>
              <a:t>Akcji </a:t>
            </a:r>
            <a:r>
              <a:rPr lang="pl-PL" dirty="0"/>
              <a:t>1 – Mobilność uczniów i kadry w sektorze Kształcenie i Szkolenia Zawodowe w programie FRSE Erasmus+ w roku </a:t>
            </a:r>
            <a:r>
              <a:rPr lang="pl-PL" dirty="0" smtClean="0"/>
              <a:t>2016, wniosek projektowy uzyskał 98 punktów w ocenie i zajął </a:t>
            </a:r>
            <a:r>
              <a:rPr lang="pl-PL" dirty="0"/>
              <a:t>36 </a:t>
            </a:r>
            <a:r>
              <a:rPr lang="pl-PL" dirty="0" smtClean="0"/>
              <a:t>miejsce na liście rankingowej, wśród </a:t>
            </a:r>
            <a:r>
              <a:rPr lang="pl-PL" dirty="0"/>
              <a:t>781 wniosków złożonych z całego </a:t>
            </a:r>
            <a:r>
              <a:rPr lang="pl-PL" dirty="0" smtClean="0"/>
              <a:t>kraju.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17232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Zespół projektowy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Koordynator projektu – Katarzyna Rybińska</a:t>
            </a:r>
          </a:p>
          <a:p>
            <a:r>
              <a:rPr lang="pl-PL" dirty="0" smtClean="0"/>
              <a:t>Pracownik ds. monitoringu i ewaluacji – Marcin Pluta</a:t>
            </a:r>
          </a:p>
          <a:p>
            <a:r>
              <a:rPr lang="pl-PL" dirty="0" smtClean="0"/>
              <a:t>Pracownik ds. obsługi kadrowo – finansowej projektu - Janina Jeżewska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9200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9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rgbClr val="00B0F0"/>
                </a:solidFill>
              </a:rPr>
              <a:t>Instytucja partnerska</a:t>
            </a:r>
            <a:endParaRPr lang="pl-PL" sz="48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de-DE" sz="2400" dirty="0" smtClean="0"/>
              <a:t>Firma</a:t>
            </a:r>
            <a:r>
              <a:rPr lang="de-DE" sz="2400" dirty="0"/>
              <a:t>: Vitalis Betreuungsgesellschaft für </a:t>
            </a:r>
            <a:r>
              <a:rPr lang="de-DE" sz="2400" dirty="0" smtClean="0"/>
              <a:t>Modellprojekte</a:t>
            </a:r>
            <a:r>
              <a:rPr lang="pl-PL" sz="2400" dirty="0" smtClean="0"/>
              <a:t> </a:t>
            </a:r>
            <a:r>
              <a:rPr lang="de-DE" sz="2400" dirty="0" smtClean="0"/>
              <a:t>Gut </a:t>
            </a:r>
            <a:r>
              <a:rPr lang="de-DE" sz="2400" dirty="0" err="1" smtClean="0"/>
              <a:t>Wehlitz</a:t>
            </a:r>
            <a:r>
              <a:rPr lang="pl-PL" sz="2400" dirty="0" smtClean="0"/>
              <a:t> </a:t>
            </a:r>
            <a:r>
              <a:rPr lang="de-DE" sz="2400" dirty="0" smtClean="0"/>
              <a:t>Schkeuditz Sachsen </a:t>
            </a:r>
            <a:r>
              <a:rPr lang="pl-PL" sz="2400" dirty="0" err="1" smtClean="0"/>
              <a:t>Deutschland</a:t>
            </a:r>
            <a:r>
              <a:rPr lang="de-DE" sz="2400" dirty="0"/>
              <a:t/>
            </a:r>
            <a:br>
              <a:rPr lang="de-DE" sz="2400" dirty="0"/>
            </a:b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44971"/>
            <a:ext cx="5707063" cy="4419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2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Instytucja partnerska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" indent="0" algn="just">
              <a:buNone/>
            </a:pPr>
            <a:r>
              <a:rPr lang="pl-PL" dirty="0"/>
              <a:t>Firma </a:t>
            </a:r>
            <a:r>
              <a:rPr lang="pl-PL" dirty="0" err="1"/>
              <a:t>Vitalis</a:t>
            </a:r>
            <a:r>
              <a:rPr lang="pl-PL" dirty="0"/>
              <a:t> </a:t>
            </a:r>
            <a:r>
              <a:rPr lang="pl-PL" dirty="0" err="1"/>
              <a:t>Betreuungsgesellschaft</a:t>
            </a:r>
            <a:r>
              <a:rPr lang="pl-PL" dirty="0"/>
              <a:t> </a:t>
            </a:r>
            <a:r>
              <a:rPr lang="pl-PL" dirty="0" err="1"/>
              <a:t>für</a:t>
            </a:r>
            <a:r>
              <a:rPr lang="pl-PL" dirty="0"/>
              <a:t> </a:t>
            </a:r>
            <a:r>
              <a:rPr lang="pl-PL" dirty="0" err="1"/>
              <a:t>Modellprojekte</a:t>
            </a:r>
            <a:r>
              <a:rPr lang="pl-PL" dirty="0"/>
              <a:t> GmbH została założona w 1997 r. i pełni rolę organizacji przyjmującej w ramach </a:t>
            </a:r>
            <a:r>
              <a:rPr lang="pl-PL" dirty="0" err="1"/>
              <a:t>mobilnościowych</a:t>
            </a:r>
            <a:r>
              <a:rPr lang="pl-PL" dirty="0"/>
              <a:t> programów unijnych. Siedziba firmy znajduje się w miejscowości </a:t>
            </a:r>
            <a:r>
              <a:rPr lang="pl-PL" dirty="0" err="1"/>
              <a:t>Schkeuditz</a:t>
            </a:r>
            <a:r>
              <a:rPr lang="pl-PL" dirty="0"/>
              <a:t>, oddalonej o </a:t>
            </a:r>
            <a:r>
              <a:rPr lang="pl-PL" dirty="0" smtClean="0"/>
              <a:t>12 </a:t>
            </a:r>
            <a:r>
              <a:rPr lang="pl-PL" dirty="0"/>
              <a:t>km od saksońskiego Lipska.</a:t>
            </a:r>
          </a:p>
          <a:p>
            <a:pPr marL="36576" indent="0" algn="just">
              <a:buNone/>
            </a:pPr>
            <a:r>
              <a:rPr lang="pl-PL" dirty="0"/>
              <a:t>      </a:t>
            </a:r>
            <a:r>
              <a:rPr lang="pl-PL" dirty="0" err="1"/>
              <a:t>Vitalis</a:t>
            </a:r>
            <a:r>
              <a:rPr lang="pl-PL" dirty="0"/>
              <a:t> </a:t>
            </a:r>
            <a:r>
              <a:rPr lang="pl-PL" dirty="0" err="1"/>
              <a:t>Gmbh</a:t>
            </a:r>
            <a:r>
              <a:rPr lang="pl-PL" dirty="0"/>
              <a:t> specjalizuje się w organizacji staży/praktyk zawodowych dla uczniów szkół technicznych i zawodowych oraz wyjazdów szkoleniowych kadry kształcącej z działu kształcenia zawodowego lub ogólnego. </a:t>
            </a:r>
          </a:p>
          <a:p>
            <a:pPr algn="just"/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61248"/>
            <a:ext cx="35353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dirty="0" smtClean="0">
                <a:solidFill>
                  <a:srgbClr val="00B0F0"/>
                </a:solidFill>
              </a:rPr>
              <a:t>Uczestnicy projektu – uczniowie kształcący się </a:t>
            </a:r>
            <a:br>
              <a:rPr lang="pl-PL" sz="2000" dirty="0" smtClean="0">
                <a:solidFill>
                  <a:srgbClr val="00B0F0"/>
                </a:solidFill>
              </a:rPr>
            </a:br>
            <a:r>
              <a:rPr lang="pl-PL" sz="2000" dirty="0" smtClean="0">
                <a:solidFill>
                  <a:srgbClr val="00B0F0"/>
                </a:solidFill>
              </a:rPr>
              <a:t>w klasach III i IV na kierunkach: technik usług fryzjerskich oraz  technik budownictwa  w Technikum nr 2 w ZSP nr 2 w Końskich</a:t>
            </a:r>
            <a:endParaRPr lang="pl-PL" sz="2000" dirty="0">
              <a:solidFill>
                <a:srgbClr val="00B0F0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1470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6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dirty="0" smtClean="0">
                <a:solidFill>
                  <a:srgbClr val="00B0F0"/>
                </a:solidFill>
              </a:rPr>
              <a:t>Uczestnicy projektu – nauczyciele przedmiotów zawodowych fryzjerskich i budowlanych kształcący </a:t>
            </a:r>
            <a:br>
              <a:rPr lang="pl-PL" sz="2400" dirty="0" smtClean="0">
                <a:solidFill>
                  <a:srgbClr val="00B0F0"/>
                </a:solidFill>
              </a:rPr>
            </a:br>
            <a:r>
              <a:rPr lang="pl-PL" sz="2400" dirty="0" smtClean="0">
                <a:solidFill>
                  <a:srgbClr val="00B0F0"/>
                </a:solidFill>
              </a:rPr>
              <a:t>w Technikum nr 2 w ZSP nr 2 w Końskich</a:t>
            </a:r>
            <a:endParaRPr lang="pl-PL" sz="2400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" y="5761470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3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F0"/>
                </a:solidFill>
              </a:rPr>
              <a:t>Główne działania w projekcie: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Praktyka zawodowa/staż</a:t>
            </a:r>
            <a:r>
              <a:rPr lang="pl-PL" dirty="0"/>
              <a:t> 16 uczniów z klas II i III technikum usług fryzjerskich oraz technikum budownictwa w Niemczech, w terminie od 29.01.2017r. do 11.02.2017r. (łącznie 14 dni</a:t>
            </a:r>
            <a:r>
              <a:rPr lang="pl-PL" dirty="0" smtClean="0"/>
              <a:t>);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Szkolenia </a:t>
            </a:r>
            <a:r>
              <a:rPr lang="pl-PL" dirty="0">
                <a:solidFill>
                  <a:srgbClr val="FF0000"/>
                </a:solidFill>
              </a:rPr>
              <a:t>Job </a:t>
            </a:r>
            <a:r>
              <a:rPr lang="pl-PL" dirty="0" err="1">
                <a:solidFill>
                  <a:srgbClr val="FF0000"/>
                </a:solidFill>
              </a:rPr>
              <a:t>Shadowing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w instytucjach kształcenia i szkolenia zawodowego </a:t>
            </a:r>
            <a:r>
              <a:rPr lang="pl-PL" dirty="0" smtClean="0"/>
              <a:t>w </a:t>
            </a:r>
            <a:r>
              <a:rPr lang="pl-PL" dirty="0"/>
              <a:t>Niemczech - 4 nauczycieli  w technikum usług fryzjerskich </a:t>
            </a:r>
            <a:r>
              <a:rPr lang="pl-PL" dirty="0" smtClean="0"/>
              <a:t>i w technikum </a:t>
            </a:r>
            <a:r>
              <a:rPr lang="pl-PL" dirty="0"/>
              <a:t>budownictwa </a:t>
            </a:r>
            <a:r>
              <a:rPr lang="pl-PL" dirty="0" smtClean="0"/>
              <a:t>w </a:t>
            </a:r>
            <a:r>
              <a:rPr lang="pl-PL" dirty="0"/>
              <a:t>terminie od 19.08.2017r. do 26.08.2017r. (łącznie 8 dni) 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61248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158</TotalTime>
  <Words>1319</Words>
  <Application>Microsoft Office PowerPoint</Application>
  <PresentationFormat>Pokaz na ekranie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Techniczny</vt:lpstr>
      <vt:lpstr>Projekt "Mobilność uczniów i kadry Technikum nr 2 w Końskich - podstawą wysokiej jakości kształcenia zawodowego"</vt:lpstr>
      <vt:lpstr>Realizator projektu</vt:lpstr>
      <vt:lpstr>Projekt "Mobilność uczniów i kadry Technikum nr 2  w Końskich - podstawą wysokiej jakości  kształcenia zawodowego"</vt:lpstr>
      <vt:lpstr>Zespół projektowy</vt:lpstr>
      <vt:lpstr>Instytucja partnerska</vt:lpstr>
      <vt:lpstr>Instytucja partnerska</vt:lpstr>
      <vt:lpstr>Uczestnicy projektu – uczniowie kształcący się  w klasach III i IV na kierunkach: technik usług fryzjerskich oraz  technik budownictwa  w Technikum nr 2 w ZSP nr 2 w Końskich</vt:lpstr>
      <vt:lpstr>Uczestnicy projektu – nauczyciele przedmiotów zawodowych fryzjerskich i budowlanych kształcący  w Technikum nr 2 w ZSP nr 2 w Końskich</vt:lpstr>
      <vt:lpstr>Główne działania w projekcie:</vt:lpstr>
      <vt:lpstr>Cele projektu w odniesieniu  do uczniów:</vt:lpstr>
      <vt:lpstr>Cele projektu w odniesieniu  do uczniów:</vt:lpstr>
      <vt:lpstr>Cele projektu w odniesieniu  do uczniów:</vt:lpstr>
      <vt:lpstr>Przygotowanie i realizacja praktyk/staży uczniów: </vt:lpstr>
      <vt:lpstr>Przygotowanie i realizacja praktyk/staży uczniów: </vt:lpstr>
      <vt:lpstr> Cele projektu w odniesieniu  do kadry zawodowej:</vt:lpstr>
      <vt:lpstr> Cele projektu w odniesieniu  do kadry zawodowej:</vt:lpstr>
      <vt:lpstr> Cele projektu w odniesieniu  do kadry zawodowej:</vt:lpstr>
      <vt:lpstr>Przygotowanie i realizacja szkoleń Job Shadowing dla nauczycieli</vt:lpstr>
      <vt:lpstr>Realizacja szkoleń Job Shadowing dla nauczycieli:</vt:lpstr>
      <vt:lpstr>Realizacja szkoleń Job Shadowing dla nauczycieli:</vt:lpstr>
      <vt:lpstr>Realizacja szkoleń Job Shadowing dla nauczycieli:</vt:lpstr>
      <vt:lpstr>Autor prezentacji:</vt:lpstr>
      <vt:lpstr>Dziękuję za uwagę!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"Mobilność uczniów i kadry Technikum nr 2 w Końskich - podstawą wysokiej jakości kształcenia zawodowego"</dc:title>
  <dc:creator>erazmus</dc:creator>
  <cp:lastModifiedBy>erazmus</cp:lastModifiedBy>
  <cp:revision>20</cp:revision>
  <dcterms:created xsi:type="dcterms:W3CDTF">2017-11-28T04:49:30Z</dcterms:created>
  <dcterms:modified xsi:type="dcterms:W3CDTF">2017-11-28T18:47:41Z</dcterms:modified>
</cp:coreProperties>
</file>