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9" r:id="rId5"/>
    <p:sldId id="262" r:id="rId6"/>
    <p:sldId id="264" r:id="rId7"/>
    <p:sldId id="260" r:id="rId8"/>
    <p:sldId id="261" r:id="rId9"/>
    <p:sldId id="266" r:id="rId10"/>
    <p:sldId id="267" r:id="rId11"/>
    <p:sldId id="268" r:id="rId12"/>
    <p:sldId id="270" r:id="rId13"/>
    <p:sldId id="271" r:id="rId14"/>
    <p:sldId id="272" r:id="rId15"/>
    <p:sldId id="269" r:id="rId16"/>
    <p:sldId id="273" r:id="rId17"/>
    <p:sldId id="274" r:id="rId18"/>
    <p:sldId id="275" r:id="rId19"/>
    <p:sldId id="276" r:id="rId20"/>
    <p:sldId id="277" r:id="rId21"/>
    <p:sldId id="281" r:id="rId22"/>
    <p:sldId id="278" r:id="rId23"/>
    <p:sldId id="279" r:id="rId24"/>
    <p:sldId id="280" r:id="rId25"/>
    <p:sldId id="282" r:id="rId26"/>
    <p:sldId id="285" r:id="rId27"/>
    <p:sldId id="286" r:id="rId28"/>
    <p:sldId id="283" r:id="rId29"/>
    <p:sldId id="284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30B-7EF6-4DCB-A043-349FF452F34E}" type="datetimeFigureOut">
              <a:rPr lang="pl-PL" smtClean="0"/>
              <a:pPr/>
              <a:t>2017-11-23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D7A4-2526-47CE-9CE5-340ECA215F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30B-7EF6-4DCB-A043-349FF452F34E}" type="datetimeFigureOut">
              <a:rPr lang="pl-PL" smtClean="0"/>
              <a:pPr/>
              <a:t>2017-11-23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D7A4-2526-47CE-9CE5-340ECA215F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30B-7EF6-4DCB-A043-349FF452F34E}" type="datetimeFigureOut">
              <a:rPr lang="pl-PL" smtClean="0"/>
              <a:pPr/>
              <a:t>2017-11-23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D7A4-2526-47CE-9CE5-340ECA215F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30B-7EF6-4DCB-A043-349FF452F34E}" type="datetimeFigureOut">
              <a:rPr lang="pl-PL" smtClean="0"/>
              <a:pPr/>
              <a:t>2017-11-23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D7A4-2526-47CE-9CE5-340ECA215F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30B-7EF6-4DCB-A043-349FF452F34E}" type="datetimeFigureOut">
              <a:rPr lang="pl-PL" smtClean="0"/>
              <a:pPr/>
              <a:t>2017-11-23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D7A4-2526-47CE-9CE5-340ECA215F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30B-7EF6-4DCB-A043-349FF452F34E}" type="datetimeFigureOut">
              <a:rPr lang="pl-PL" smtClean="0"/>
              <a:pPr/>
              <a:t>2017-11-23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D7A4-2526-47CE-9CE5-340ECA215F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30B-7EF6-4DCB-A043-349FF452F34E}" type="datetimeFigureOut">
              <a:rPr lang="pl-PL" smtClean="0"/>
              <a:pPr/>
              <a:t>2017-11-23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D7A4-2526-47CE-9CE5-340ECA215F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30B-7EF6-4DCB-A043-349FF452F34E}" type="datetimeFigureOut">
              <a:rPr lang="pl-PL" smtClean="0"/>
              <a:pPr/>
              <a:t>2017-11-23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D7A4-2526-47CE-9CE5-340ECA215F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30B-7EF6-4DCB-A043-349FF452F34E}" type="datetimeFigureOut">
              <a:rPr lang="pl-PL" smtClean="0"/>
              <a:pPr/>
              <a:t>2017-11-23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D7A4-2526-47CE-9CE5-340ECA215F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30B-7EF6-4DCB-A043-349FF452F34E}" type="datetimeFigureOut">
              <a:rPr lang="pl-PL" smtClean="0"/>
              <a:pPr/>
              <a:t>2017-11-23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DD7A4-2526-47CE-9CE5-340ECA215F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30B-7EF6-4DCB-A043-349FF452F34E}" type="datetimeFigureOut">
              <a:rPr lang="pl-PL" smtClean="0"/>
              <a:pPr/>
              <a:t>2017-11-23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2DD7A4-2526-47CE-9CE5-340ECA215FF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17A30B-7EF6-4DCB-A043-349FF452F34E}" type="datetimeFigureOut">
              <a:rPr lang="pl-PL" smtClean="0"/>
              <a:pPr/>
              <a:t>2017-11-23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2DD7A4-2526-47CE-9CE5-340ECA215FFA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pl-PL" sz="3200" i="1" dirty="0" smtClean="0">
                <a:solidFill>
                  <a:srgbClr val="FF0000"/>
                </a:solidFill>
                <a:cs typeface="Arial" pitchFamily="34" charset="0"/>
              </a:rPr>
              <a:t>Projekt  p.t.: "Mobilność uczniów i kadry Technikum nr 2 w Końskich - podstawą wysokiej jakości kształcenia zawodowego"</a:t>
            </a:r>
            <a:endParaRPr lang="pl-PL" sz="3200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lvl="0" algn="ctr">
              <a:lnSpc>
                <a:spcPct val="170000"/>
              </a:lnSpc>
            </a:pPr>
            <a:r>
              <a:rPr lang="pl-PL" sz="3600" b="1" dirty="0" smtClean="0">
                <a:latin typeface="+mj-lt"/>
              </a:rPr>
              <a:t> </a:t>
            </a:r>
            <a:r>
              <a:rPr lang="pl-PL" sz="3600" b="1" i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finansowany ze środków Unii Europejskiej w  związku z realizacją przez FRSE  Programu Erasmus+ Mobilność edukacyjna, Akcja KA1 Mobilność </a:t>
            </a:r>
          </a:p>
          <a:p>
            <a:pPr lvl="0" algn="ctr">
              <a:lnSpc>
                <a:spcPct val="170000"/>
              </a:lnSpc>
            </a:pPr>
            <a:r>
              <a:rPr lang="pl-PL" sz="3600" b="1" i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osób uczących się i kadry w ramach kształcenia zawodowego. </a:t>
            </a:r>
          </a:p>
          <a:p>
            <a:endParaRPr lang="pl-PL" i="1" dirty="0">
              <a:solidFill>
                <a:srgbClr val="002060"/>
              </a:solidFill>
            </a:endParaRPr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xavier.platteau\Downloads\ecvet-logo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52"/>
            <a:ext cx="1152525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Obraz 0" descr="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1" y="285727"/>
            <a:ext cx="1519200" cy="15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altLang="pl-PL" sz="4000" b="1" i="1" dirty="0" smtClean="0">
                <a:solidFill>
                  <a:srgbClr val="FF0000"/>
                </a:solidFill>
              </a:rPr>
              <a:t>Działania w projekcie :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pl-PL" sz="2800" i="1" dirty="0" smtClean="0">
                <a:solidFill>
                  <a:srgbClr val="002060"/>
                </a:solidFill>
                <a:latin typeface="+mj-lt"/>
              </a:rPr>
              <a:t>  2.  Praktyki Job </a:t>
            </a:r>
            <a:r>
              <a:rPr lang="pl-PL" sz="2800" i="1" dirty="0" err="1" smtClean="0">
                <a:solidFill>
                  <a:srgbClr val="002060"/>
                </a:solidFill>
                <a:latin typeface="+mj-lt"/>
              </a:rPr>
              <a:t>Shadowing</a:t>
            </a:r>
            <a:r>
              <a:rPr lang="pl-PL" sz="2800" i="1" dirty="0" smtClean="0">
                <a:solidFill>
                  <a:srgbClr val="002060"/>
                </a:solidFill>
                <a:latin typeface="+mj-lt"/>
              </a:rPr>
              <a:t> w instytucjach kształcenia i szkolenia zawodowego w Niemczech - 4 nauczycieli  w technikum usług fryzjerskich (2 osoby)/technikum budownictwa (2 osoby) w terminie od 19.08.2017r. do 26.08.2017r. (łącznie 8 dni) – II grupa wyjazdowa. </a:t>
            </a:r>
          </a:p>
          <a:p>
            <a:pPr marL="514350" indent="-514350" algn="just"/>
            <a:r>
              <a:rPr lang="pl-PL" sz="2800" i="1" dirty="0" smtClean="0">
                <a:solidFill>
                  <a:srgbClr val="002060"/>
                </a:solidFill>
                <a:latin typeface="+mj-lt"/>
              </a:rPr>
              <a:t>Program kulturowy dla kadry: wycieczki do Lipska oraz Drezna.</a:t>
            </a:r>
          </a:p>
          <a:p>
            <a:pPr algn="just">
              <a:spcBef>
                <a:spcPct val="0"/>
              </a:spcBef>
              <a:buClrTx/>
              <a:buSzTx/>
            </a:pPr>
            <a:endParaRPr lang="pl-PL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altLang="pl-PL" sz="4000" b="1" i="1" dirty="0" smtClean="0">
                <a:solidFill>
                  <a:srgbClr val="FF0000"/>
                </a:solidFill>
              </a:rPr>
              <a:t>Działania w projekcie :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  <a:buClrTx/>
              <a:buSzTx/>
            </a:pPr>
            <a:endParaRPr lang="pl-PL" altLang="pl-PL" sz="2800" i="1" dirty="0" smtClean="0">
              <a:solidFill>
                <a:srgbClr val="002060"/>
              </a:solidFill>
              <a:latin typeface="+mj-lt"/>
              <a:ea typeface="Calibri" pitchFamily="34" charset="0"/>
              <a:cs typeface="Arial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pl-PL" altLang="pl-PL" sz="2800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Przygotowanie nauczycieli przedmiotów zawodowych do wyjazdu na praktyki Job </a:t>
            </a:r>
            <a:r>
              <a:rPr lang="pl-PL" altLang="pl-PL" sz="2800" i="1" dirty="0" err="1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Shadowing</a:t>
            </a:r>
            <a:r>
              <a:rPr lang="pl-PL" altLang="pl-PL" sz="2800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 w Niemczech - zajęcia z zakresu: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l-PL" altLang="pl-PL" sz="2800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  wsparcia kulturowego (5 godzin);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l-PL" altLang="pl-PL" sz="2800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 języka niemieckiego (40 godzin) .</a:t>
            </a:r>
          </a:p>
          <a:p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i="1" dirty="0" smtClean="0">
                <a:solidFill>
                  <a:srgbClr val="FF0000"/>
                </a:solidFill>
              </a:rPr>
              <a:t>Cele projektu w odniesieniu </a:t>
            </a:r>
            <a:br>
              <a:rPr lang="pl-PL" sz="4000" b="1" i="1" dirty="0" smtClean="0">
                <a:solidFill>
                  <a:srgbClr val="FF0000"/>
                </a:solidFill>
              </a:rPr>
            </a:br>
            <a:r>
              <a:rPr lang="pl-PL" sz="4000" b="1" i="1" dirty="0" smtClean="0">
                <a:solidFill>
                  <a:srgbClr val="FF0000"/>
                </a:solidFill>
              </a:rPr>
              <a:t>do uczniów: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 smtClean="0">
                <a:solidFill>
                  <a:srgbClr val="002060"/>
                </a:solidFill>
                <a:latin typeface="+mj-lt"/>
              </a:rPr>
              <a:t>wzrost praktycznych umiejętności zawodowych, </a:t>
            </a:r>
          </a:p>
          <a:p>
            <a:r>
              <a:rPr lang="pl-PL" i="1" dirty="0" smtClean="0">
                <a:solidFill>
                  <a:srgbClr val="002060"/>
                </a:solidFill>
                <a:latin typeface="+mj-lt"/>
              </a:rPr>
              <a:t>zastosowanie i pogłębienie zdobytej wiedzy merytorycznej w branży budowlanej i fryzjerskiej</a:t>
            </a:r>
          </a:p>
          <a:p>
            <a:r>
              <a:rPr lang="pl-PL" i="1" dirty="0" smtClean="0">
                <a:solidFill>
                  <a:srgbClr val="002060"/>
                </a:solidFill>
                <a:latin typeface="+mj-lt"/>
              </a:rPr>
              <a:t>poznanie rzeczywistych warunków rynku pracy,  </a:t>
            </a:r>
          </a:p>
          <a:p>
            <a:r>
              <a:rPr lang="pl-PL" i="1" dirty="0" smtClean="0">
                <a:solidFill>
                  <a:srgbClr val="002060"/>
                </a:solidFill>
                <a:latin typeface="+mj-lt"/>
              </a:rPr>
              <a:t>podniesienie szans  na znalezienie zatrudnienia w wybranym zawodzie nie tylko na krajowym ale i na międzynarodowym rynku pracy,</a:t>
            </a:r>
            <a:endParaRPr lang="pl-PL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5214950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i="1" dirty="0" smtClean="0">
                <a:solidFill>
                  <a:srgbClr val="FF0000"/>
                </a:solidFill>
              </a:rPr>
              <a:t>Cele projektu w odniesieniu </a:t>
            </a:r>
            <a:br>
              <a:rPr lang="pl-PL" sz="4000" b="1" i="1" dirty="0" smtClean="0">
                <a:solidFill>
                  <a:srgbClr val="FF0000"/>
                </a:solidFill>
              </a:rPr>
            </a:br>
            <a:r>
              <a:rPr lang="pl-PL" sz="4000" b="1" i="1" dirty="0" smtClean="0">
                <a:solidFill>
                  <a:srgbClr val="FF0000"/>
                </a:solidFill>
              </a:rPr>
              <a:t>do uczniów: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i="1" dirty="0" smtClean="0">
                <a:solidFill>
                  <a:srgbClr val="002060"/>
                </a:solidFill>
                <a:latin typeface="+mj-lt"/>
              </a:rPr>
              <a:t>poznanie niemieckiego słownictwa zawodowego w branży fryzjerskiej/budowlanej, </a:t>
            </a:r>
          </a:p>
          <a:p>
            <a:r>
              <a:rPr lang="pl-PL" i="1" dirty="0" smtClean="0">
                <a:solidFill>
                  <a:srgbClr val="002060"/>
                </a:solidFill>
                <a:latin typeface="+mj-lt"/>
              </a:rPr>
              <a:t>poprawa umiejętności komunikacyjnych w jęz. niemieckim,</a:t>
            </a:r>
          </a:p>
          <a:p>
            <a:r>
              <a:rPr lang="pl-PL" i="1" dirty="0" smtClean="0">
                <a:solidFill>
                  <a:srgbClr val="002060"/>
                </a:solidFill>
                <a:latin typeface="+mj-lt"/>
              </a:rPr>
              <a:t>pozyskanie dokumentów potwierdzających zdobyte kwalifikacje, </a:t>
            </a:r>
          </a:p>
          <a:p>
            <a:r>
              <a:rPr lang="pl-PL" i="1" dirty="0" smtClean="0">
                <a:solidFill>
                  <a:srgbClr val="002060"/>
                </a:solidFill>
                <a:latin typeface="+mj-lt"/>
              </a:rPr>
              <a:t>zapewnienie kontaktu z rówieśnikami z innych krajów,</a:t>
            </a:r>
          </a:p>
          <a:p>
            <a:r>
              <a:rPr lang="pl-PL" i="1" dirty="0" smtClean="0">
                <a:solidFill>
                  <a:srgbClr val="002060"/>
                </a:solidFill>
                <a:latin typeface="+mj-lt"/>
              </a:rPr>
              <a:t>szersze poznanie historii, obyczajów kultury Niemiec,</a:t>
            </a:r>
          </a:p>
          <a:p>
            <a:r>
              <a:rPr lang="pl-PL" i="1" dirty="0" smtClean="0">
                <a:solidFill>
                  <a:srgbClr val="002060"/>
                </a:solidFill>
                <a:latin typeface="+mj-lt"/>
              </a:rPr>
              <a:t>podniesienie samooceny  oraz motywacji do nauki w wybranym zawodzie, </a:t>
            </a: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715016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4000" b="1" i="1" dirty="0" smtClean="0">
                <a:solidFill>
                  <a:srgbClr val="FF0000"/>
                </a:solidFill>
              </a:rPr>
              <a:t>Cele projektu w odniesieniu </a:t>
            </a:r>
            <a:br>
              <a:rPr lang="pl-PL" sz="4000" b="1" i="1" dirty="0" smtClean="0">
                <a:solidFill>
                  <a:srgbClr val="FF0000"/>
                </a:solidFill>
              </a:rPr>
            </a:br>
            <a:r>
              <a:rPr lang="pl-PL" sz="4000" b="1" i="1" dirty="0" smtClean="0">
                <a:solidFill>
                  <a:srgbClr val="FF0000"/>
                </a:solidFill>
              </a:rPr>
              <a:t>do uczniów: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 smtClean="0">
                <a:solidFill>
                  <a:srgbClr val="002060"/>
                </a:solidFill>
                <a:latin typeface="+mj-lt"/>
              </a:rPr>
              <a:t>efektywne przygotowanie do części praktycznej egzaminu zawodowego,</a:t>
            </a:r>
          </a:p>
          <a:p>
            <a:r>
              <a:rPr lang="pl-PL" i="1" dirty="0" smtClean="0">
                <a:solidFill>
                  <a:srgbClr val="002060"/>
                </a:solidFill>
                <a:latin typeface="+mj-lt"/>
              </a:rPr>
              <a:t>wykształcenie postaw przedsiębiorczych, planowania działań i umiejętności współpracy w grupie rówieśniczej, </a:t>
            </a:r>
          </a:p>
          <a:p>
            <a:r>
              <a:rPr lang="pl-PL" i="1" dirty="0" smtClean="0">
                <a:solidFill>
                  <a:srgbClr val="002060"/>
                </a:solidFill>
                <a:latin typeface="+mj-lt"/>
              </a:rPr>
              <a:t>zwiększenie wrażliwości na problemy polityczne i społeczne w Europie.</a:t>
            </a:r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715016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i="1" dirty="0" smtClean="0">
                <a:solidFill>
                  <a:srgbClr val="FF0000"/>
                </a:solidFill>
              </a:rPr>
              <a:t>Cele projektu w odniesieniu </a:t>
            </a:r>
            <a:br>
              <a:rPr lang="pl-PL" sz="4000" b="1" i="1" dirty="0" smtClean="0">
                <a:solidFill>
                  <a:srgbClr val="FF0000"/>
                </a:solidFill>
              </a:rPr>
            </a:br>
            <a:r>
              <a:rPr lang="pl-PL" sz="4000" b="1" i="1" dirty="0" smtClean="0">
                <a:solidFill>
                  <a:srgbClr val="FF0000"/>
                </a:solidFill>
              </a:rPr>
              <a:t>do kadry zawodowej:</a:t>
            </a:r>
            <a:endParaRPr lang="pl-PL" sz="4000" b="1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i="1" dirty="0" smtClean="0">
                <a:solidFill>
                  <a:srgbClr val="002060"/>
                </a:solidFill>
                <a:latin typeface="+mj-lt"/>
              </a:rPr>
              <a:t>doskonalenie umiejętności praktycznych w zakresie fryzjerstwa i budownictwa co pozwoli efektywniej przygotowywać uczniów do części praktycznej egzaminu potwierdzającego kwalifikacje w zawodzie, </a:t>
            </a:r>
          </a:p>
          <a:p>
            <a:r>
              <a:rPr lang="pl-PL" i="1" dirty="0" smtClean="0">
                <a:solidFill>
                  <a:srgbClr val="002060"/>
                </a:solidFill>
                <a:latin typeface="+mj-lt"/>
              </a:rPr>
              <a:t>poznanie niemieckich instytucji kształcących zawodowo, ich oferty, wyposażenia, standardów, metod i sposobów  przygotowywania uczniów do egzaminów  zawodowych,</a:t>
            </a:r>
          </a:p>
          <a:p>
            <a:r>
              <a:rPr lang="pl-PL" i="1" dirty="0" smtClean="0">
                <a:solidFill>
                  <a:srgbClr val="002060"/>
                </a:solidFill>
                <a:latin typeface="+mj-lt"/>
              </a:rPr>
              <a:t>wzmocnienie potencjału osobistego i zawodowego, </a:t>
            </a:r>
          </a:p>
          <a:p>
            <a:r>
              <a:rPr lang="pl-PL" i="1" dirty="0" smtClean="0">
                <a:solidFill>
                  <a:srgbClr val="002060"/>
                </a:solidFill>
                <a:latin typeface="+mj-lt"/>
              </a:rPr>
              <a:t>podniesienie umiejętności współpracy w grupie - wypracowywanie nowych metod i sposobów kształcenia zawodowego ,  </a:t>
            </a: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715016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i="1" dirty="0" smtClean="0">
                <a:solidFill>
                  <a:srgbClr val="FF0000"/>
                </a:solidFill>
              </a:rPr>
              <a:t>Cele projektu w odniesieniu </a:t>
            </a:r>
            <a:br>
              <a:rPr lang="pl-PL" sz="4000" b="1" i="1" dirty="0" smtClean="0">
                <a:solidFill>
                  <a:srgbClr val="FF0000"/>
                </a:solidFill>
              </a:rPr>
            </a:br>
            <a:r>
              <a:rPr lang="pl-PL" sz="4000" b="1" i="1" dirty="0" smtClean="0">
                <a:solidFill>
                  <a:srgbClr val="FF0000"/>
                </a:solidFill>
              </a:rPr>
              <a:t>do kadry zawodowej: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i="1" dirty="0" smtClean="0">
                <a:solidFill>
                  <a:srgbClr val="002060"/>
                </a:solidFill>
                <a:latin typeface="+mj-lt"/>
              </a:rPr>
              <a:t>doskonalenie znajomości jęz. niemieckiego i poznanie słownictwa zawodowego,</a:t>
            </a:r>
          </a:p>
          <a:p>
            <a:r>
              <a:rPr lang="pl-PL" i="1" dirty="0" smtClean="0">
                <a:solidFill>
                  <a:srgbClr val="002060"/>
                </a:solidFill>
                <a:latin typeface="+mj-lt"/>
              </a:rPr>
              <a:t>zwiększenie udziału w formach doskonalenia zawodowego, </a:t>
            </a:r>
          </a:p>
          <a:p>
            <a:r>
              <a:rPr lang="pl-PL" i="1" dirty="0" smtClean="0">
                <a:solidFill>
                  <a:srgbClr val="002060"/>
                </a:solidFill>
                <a:latin typeface="+mj-lt"/>
              </a:rPr>
              <a:t>umożliwienie pogłębienia wiedzy o niemieckiej historii i kulturze i walorach turystycznych,</a:t>
            </a:r>
          </a:p>
          <a:p>
            <a:r>
              <a:rPr lang="pl-PL" i="1" dirty="0" smtClean="0">
                <a:solidFill>
                  <a:srgbClr val="002060"/>
                </a:solidFill>
                <a:latin typeface="+mj-lt"/>
              </a:rPr>
              <a:t>wzmocnienie wiedzy dot. systemu kształcenia dualnego w Niemczech, metod pracy w klasach wielokulturowych, nauczania imigrantów,</a:t>
            </a: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715016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4000" b="1" i="1" dirty="0" smtClean="0">
                <a:solidFill>
                  <a:srgbClr val="FF0000"/>
                </a:solidFill>
              </a:rPr>
              <a:t>Cele projektu w odniesieniu </a:t>
            </a:r>
            <a:br>
              <a:rPr lang="pl-PL" sz="4000" b="1" i="1" dirty="0" smtClean="0">
                <a:solidFill>
                  <a:srgbClr val="FF0000"/>
                </a:solidFill>
              </a:rPr>
            </a:br>
            <a:r>
              <a:rPr lang="pl-PL" sz="4000" b="1" i="1" dirty="0" smtClean="0">
                <a:solidFill>
                  <a:srgbClr val="FF0000"/>
                </a:solidFill>
              </a:rPr>
              <a:t>do kadry zawodowej: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i="1" dirty="0" smtClean="0">
                <a:solidFill>
                  <a:srgbClr val="002060"/>
                </a:solidFill>
                <a:latin typeface="+mj-lt"/>
              </a:rPr>
              <a:t>pozyskanie potwierdzenia posiadanych kwalifikacji zawodowych (Certyfikaty Mobilność, zaświadczenia),  </a:t>
            </a:r>
          </a:p>
          <a:p>
            <a:r>
              <a:rPr lang="pl-PL" i="1" dirty="0" smtClean="0">
                <a:solidFill>
                  <a:srgbClr val="002060"/>
                </a:solidFill>
                <a:latin typeface="+mj-lt"/>
              </a:rPr>
              <a:t>podniesienie samooceny w zakresie znajomości jęz. niemieckiego i wykorzystywania tej umiejętności do udziału w zagranicznych formach doskonalenia zawodowego,</a:t>
            </a:r>
          </a:p>
          <a:p>
            <a:r>
              <a:rPr lang="pl-PL" i="1" dirty="0" smtClean="0">
                <a:solidFill>
                  <a:srgbClr val="002060"/>
                </a:solidFill>
                <a:latin typeface="+mj-lt"/>
              </a:rPr>
              <a:t>pogłębienie wiedzy dot. realizacji i form uczestnictwa w projektach realizowanych w ramach programów FRSE, </a:t>
            </a:r>
          </a:p>
          <a:p>
            <a:r>
              <a:rPr lang="pl-PL" i="1" dirty="0" smtClean="0">
                <a:solidFill>
                  <a:srgbClr val="002060"/>
                </a:solidFill>
                <a:latin typeface="+mj-lt"/>
              </a:rPr>
              <a:t>poznanie korzyści płynących z przynależności Polski do UE – uczestnictwo w projektach finansowanych ze środków UE.</a:t>
            </a:r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715016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 smtClean="0"/>
              <a:t> </a:t>
            </a:r>
            <a:r>
              <a:rPr lang="pl-PL" sz="4000" b="1" i="1" dirty="0" smtClean="0">
                <a:solidFill>
                  <a:srgbClr val="FF0000"/>
                </a:solidFill>
              </a:rPr>
              <a:t>ECVET</a:t>
            </a:r>
            <a:endParaRPr lang="pl-PL" sz="4000" b="1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2800" i="1" dirty="0" smtClean="0">
                <a:solidFill>
                  <a:srgbClr val="002060"/>
                </a:solidFill>
                <a:latin typeface="+mj-lt"/>
              </a:rPr>
              <a:t>Do oceny uzyskanych efektów zawodowych uczniów uczestniczących w projekcie, zostanie zastosowany  system ECVET. </a:t>
            </a:r>
          </a:p>
          <a:p>
            <a:pPr algn="ctr">
              <a:buNone/>
            </a:pPr>
            <a:r>
              <a:rPr lang="pl-PL" sz="2800" i="1" dirty="0" smtClean="0">
                <a:solidFill>
                  <a:srgbClr val="002060"/>
                </a:solidFill>
                <a:latin typeface="+mj-lt"/>
              </a:rPr>
              <a:t>Jest to techniczna rama umożliwiająca transfer, uznawanie i akumulację osiągnięć, efektów uczenia się oraz ich walidację.</a:t>
            </a:r>
            <a:endParaRPr lang="pl-PL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715016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:\Users\xavier.platteau\Downloads\ecvet-logo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85728"/>
            <a:ext cx="1152525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i="1" dirty="0" smtClean="0">
                <a:solidFill>
                  <a:srgbClr val="FF0000"/>
                </a:solidFill>
              </a:rPr>
              <a:t>CELE ECVET</a:t>
            </a:r>
            <a:endParaRPr lang="pl-PL" sz="4000" b="1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800" i="1" dirty="0" smtClean="0">
                <a:solidFill>
                  <a:srgbClr val="002060"/>
                </a:solidFill>
                <a:latin typeface="+mj-lt"/>
              </a:rPr>
              <a:t>Zwiększenie przejrzystości kwalifikacji </a:t>
            </a:r>
          </a:p>
          <a:p>
            <a:r>
              <a:rPr lang="pl-PL" sz="2800" i="1" dirty="0" smtClean="0">
                <a:solidFill>
                  <a:srgbClr val="002060"/>
                </a:solidFill>
                <a:latin typeface="+mj-lt"/>
              </a:rPr>
              <a:t>Podnoszenie kompetencji obywateli </a:t>
            </a:r>
          </a:p>
          <a:p>
            <a:r>
              <a:rPr lang="pl-PL" sz="2800" i="1" dirty="0" smtClean="0">
                <a:solidFill>
                  <a:srgbClr val="002060"/>
                </a:solidFill>
                <a:latin typeface="+mj-lt"/>
              </a:rPr>
              <a:t>Uczenie się przez całe życie </a:t>
            </a:r>
          </a:p>
          <a:p>
            <a:r>
              <a:rPr lang="pl-PL" sz="2800" i="1" dirty="0" smtClean="0">
                <a:solidFill>
                  <a:srgbClr val="002060"/>
                </a:solidFill>
                <a:latin typeface="+mj-lt"/>
              </a:rPr>
              <a:t>Drożność między kontekstami uczenia się </a:t>
            </a:r>
          </a:p>
          <a:p>
            <a:r>
              <a:rPr lang="pl-PL" sz="2800" i="1" dirty="0" smtClean="0">
                <a:solidFill>
                  <a:srgbClr val="002060"/>
                </a:solidFill>
                <a:latin typeface="+mj-lt"/>
              </a:rPr>
              <a:t>Zwiększenie mobilność uczących się </a:t>
            </a:r>
          </a:p>
          <a:p>
            <a:r>
              <a:rPr lang="pl-PL" sz="2800" i="1" dirty="0" smtClean="0">
                <a:solidFill>
                  <a:srgbClr val="002060"/>
                </a:solidFill>
                <a:latin typeface="+mj-lt"/>
              </a:rPr>
              <a:t>Walidacja, uznawanie kompetencji zdobywanych na drodze formalnego uczenia się za granicą</a:t>
            </a:r>
          </a:p>
          <a:p>
            <a:r>
              <a:rPr lang="pl-PL" sz="2800" i="1" dirty="0" smtClean="0">
                <a:solidFill>
                  <a:srgbClr val="002060"/>
                </a:solidFill>
                <a:latin typeface="+mj-lt"/>
              </a:rPr>
              <a:t>Rozwój współpracy i zwiększenie zaufania między partnerami w Europie </a:t>
            </a:r>
          </a:p>
          <a:p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715016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xavier.platteau\Downloads\ecvet-logo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85728"/>
            <a:ext cx="1152525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rgbClr val="002060"/>
                </a:solidFill>
              </a:rPr>
              <a:t/>
            </a:r>
            <a:br>
              <a:rPr lang="pl-PL" sz="3200" b="1" dirty="0" smtClean="0">
                <a:solidFill>
                  <a:srgbClr val="002060"/>
                </a:solidFill>
              </a:rPr>
            </a:br>
            <a:r>
              <a:rPr lang="pl-PL" sz="2400" b="1" i="1" dirty="0" smtClean="0">
                <a:solidFill>
                  <a:srgbClr val="002060"/>
                </a:solidFill>
              </a:rPr>
              <a:t>Projekt p.t. „</a:t>
            </a:r>
            <a:r>
              <a:rPr lang="pl-PL" sz="2400" b="1" i="1" dirty="0" smtClean="0">
                <a:solidFill>
                  <a:srgbClr val="002060"/>
                </a:solidFill>
                <a:cs typeface="Arial" pitchFamily="34" charset="0"/>
              </a:rPr>
              <a:t>Mobilność uczniów i kadry Technikum nr 2 w Końskich - podstawą wysokiej jakości kształcenia zawodowego"</a:t>
            </a:r>
            <a:endParaRPr lang="pl-PL" sz="2400" b="1" i="1" dirty="0"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sz="4400" b="1" dirty="0" smtClean="0"/>
              <a:t>                    </a:t>
            </a:r>
          </a:p>
          <a:p>
            <a:pPr>
              <a:buNone/>
            </a:pPr>
            <a:endParaRPr lang="pl-PL" sz="4400" b="1" dirty="0" smtClean="0"/>
          </a:p>
          <a:p>
            <a:pPr>
              <a:lnSpc>
                <a:spcPct val="170000"/>
              </a:lnSpc>
            </a:pPr>
            <a:r>
              <a:rPr lang="pl-PL" sz="3600" b="1" i="1" dirty="0" smtClean="0">
                <a:solidFill>
                  <a:srgbClr val="FF0000"/>
                </a:solidFill>
                <a:latin typeface="+mj-lt"/>
              </a:rPr>
              <a:t>Okres realizacji: 1.08.2016r. do 31.12.2107r., łącznie 17 miesięcy,</a:t>
            </a:r>
          </a:p>
          <a:p>
            <a:pPr>
              <a:lnSpc>
                <a:spcPct val="170000"/>
              </a:lnSpc>
            </a:pPr>
            <a:r>
              <a:rPr lang="pl-PL" sz="3600" b="1" i="1" dirty="0" smtClean="0">
                <a:solidFill>
                  <a:srgbClr val="FF0000"/>
                </a:solidFill>
                <a:latin typeface="+mj-lt"/>
              </a:rPr>
              <a:t>Uczestnicy projektu: 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pl-PL" sz="3600" b="1" i="1" dirty="0" smtClean="0">
                <a:solidFill>
                  <a:srgbClr val="FF0000"/>
                </a:solidFill>
                <a:latin typeface="+mj-lt"/>
              </a:rPr>
              <a:t>10 uczniów z klas II i III technikum usług fryzjerskich oraz 6 kształcących się w klasie III technikum budownictwa,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pl-PL" sz="3600" b="1" i="1" dirty="0" smtClean="0">
                <a:solidFill>
                  <a:srgbClr val="FF0000"/>
                </a:solidFill>
                <a:latin typeface="+mj-lt"/>
              </a:rPr>
              <a:t>4 nauczycieli przedmiotów zawodowych fryzjerskich i budowlanych, </a:t>
            </a:r>
          </a:p>
          <a:p>
            <a:pPr>
              <a:lnSpc>
                <a:spcPct val="170000"/>
              </a:lnSpc>
              <a:buNone/>
            </a:pPr>
            <a:r>
              <a:rPr lang="pl-PL" sz="3600" b="1" i="1" dirty="0" smtClean="0">
                <a:solidFill>
                  <a:srgbClr val="FF0000"/>
                </a:solidFill>
                <a:latin typeface="+mj-lt"/>
              </a:rPr>
              <a:t>w Technikum nr 2 w ZSP nr 2 w Końskich</a:t>
            </a:r>
          </a:p>
          <a:p>
            <a:pPr>
              <a:buNone/>
            </a:pPr>
            <a:endParaRPr lang="pl-PL" sz="3200" b="1" i="1" dirty="0" smtClean="0">
              <a:solidFill>
                <a:srgbClr val="FF0000"/>
              </a:solidFill>
              <a:latin typeface="+mj-lt"/>
            </a:endParaRPr>
          </a:p>
          <a:p>
            <a:pPr algn="ctr">
              <a:buNone/>
            </a:pPr>
            <a:r>
              <a:rPr lang="pl-PL" sz="3200" b="1" i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pl-PL" sz="32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xavier.platteau\Downloads\ecvet-logo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14290"/>
            <a:ext cx="1152525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i="1" dirty="0" smtClean="0">
                <a:solidFill>
                  <a:srgbClr val="FF0000"/>
                </a:solidFill>
              </a:rPr>
              <a:t>DOKUMENTY ECVET</a:t>
            </a:r>
            <a:endParaRPr lang="pl-PL" sz="4800" b="1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4000" i="1" dirty="0" smtClean="0">
                <a:solidFill>
                  <a:srgbClr val="002060"/>
                </a:solidFill>
                <a:latin typeface="+mj-lt"/>
              </a:rPr>
              <a:t>Porozumienie o partnerstwie (Memorandum of </a:t>
            </a:r>
            <a:r>
              <a:rPr lang="pl-PL" sz="4000" i="1" dirty="0" err="1" smtClean="0">
                <a:solidFill>
                  <a:srgbClr val="002060"/>
                </a:solidFill>
                <a:latin typeface="+mj-lt"/>
              </a:rPr>
              <a:t>Understanding</a:t>
            </a:r>
            <a:r>
              <a:rPr lang="pl-PL" sz="4000" i="1" dirty="0" smtClean="0">
                <a:solidFill>
                  <a:srgbClr val="002060"/>
                </a:solidFill>
                <a:latin typeface="+mj-lt"/>
              </a:rPr>
              <a:t>) </a:t>
            </a:r>
          </a:p>
          <a:p>
            <a:r>
              <a:rPr lang="pl-PL" sz="4000" i="1" dirty="0" smtClean="0">
                <a:solidFill>
                  <a:srgbClr val="002060"/>
                </a:solidFill>
                <a:latin typeface="+mj-lt"/>
              </a:rPr>
              <a:t>Porozumienie o programie zajęć (Learning </a:t>
            </a:r>
            <a:r>
              <a:rPr lang="pl-PL" sz="4000" i="1" dirty="0" err="1" smtClean="0">
                <a:solidFill>
                  <a:srgbClr val="002060"/>
                </a:solidFill>
                <a:latin typeface="+mj-lt"/>
              </a:rPr>
              <a:t>Agreement</a:t>
            </a:r>
            <a:r>
              <a:rPr lang="pl-PL" sz="4000" i="1" dirty="0" smtClean="0">
                <a:solidFill>
                  <a:srgbClr val="002060"/>
                </a:solidFill>
                <a:latin typeface="+mj-lt"/>
              </a:rPr>
              <a:t>) </a:t>
            </a:r>
          </a:p>
          <a:p>
            <a:r>
              <a:rPr lang="pl-PL" sz="4000" i="1" dirty="0" smtClean="0">
                <a:solidFill>
                  <a:srgbClr val="002060"/>
                </a:solidFill>
                <a:latin typeface="+mj-lt"/>
              </a:rPr>
              <a:t>Indywidualny wykaz osiągnięć (Karta oceny efektów kształcenia)</a:t>
            </a:r>
          </a:p>
          <a:p>
            <a:endParaRPr lang="pl-PL" dirty="0"/>
          </a:p>
        </p:txBody>
      </p:sp>
      <p:pic>
        <p:nvPicPr>
          <p:cNvPr id="4" name="Obraz 3" descr="C:\Users\xavier.platteau\Downloads\ecvet-logo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85728"/>
            <a:ext cx="1152525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5715016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i="1" dirty="0" smtClean="0">
                <a:solidFill>
                  <a:srgbClr val="FF0000"/>
                </a:solidFill>
              </a:rPr>
              <a:t>REZULTATY TWARDE</a:t>
            </a:r>
            <a:endParaRPr lang="pl-PL" sz="4000" b="1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pl-PL" altLang="pl-PL" sz="2800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Otrzymanie potwierdzenia zdobytych umiejętności i wiedzy w Niemczech w ramach odbycia praktyk zawodowych/stażu/praktyk Job </a:t>
            </a:r>
            <a:r>
              <a:rPr lang="pl-PL" altLang="pl-PL" sz="2800" i="1" dirty="0" err="1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Shadowing</a:t>
            </a:r>
            <a:r>
              <a:rPr lang="pl-PL" altLang="pl-PL" sz="2800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 - Certyfikaty </a:t>
            </a:r>
            <a:r>
              <a:rPr lang="pl-PL" altLang="pl-PL" sz="2800" i="1" dirty="0" err="1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Europass</a:t>
            </a:r>
            <a:r>
              <a:rPr lang="pl-PL" altLang="pl-PL" sz="2800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 Mobilność,     </a:t>
            </a:r>
          </a:p>
          <a:p>
            <a:pPr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pl-PL" altLang="pl-PL" sz="2800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Uzyskanie dokumentu </a:t>
            </a:r>
            <a:r>
              <a:rPr lang="pl-PL" altLang="pl-PL" sz="2800" i="1" dirty="0" err="1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Europass</a:t>
            </a:r>
            <a:r>
              <a:rPr lang="pl-PL" altLang="pl-PL" sz="2800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 Paszport Językowy potwierdzającego stopień znajomości języków obcych,</a:t>
            </a:r>
          </a:p>
          <a:p>
            <a:pPr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pl-PL" altLang="pl-PL" sz="2800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Otrzymanie zaświadczeń wydanych przez szkołę potwierdzających udział w zajęciach z zakresu: języka niemieckiego, w tym: zawodowego, zajęciach kulturowych oraz w zajęciach pedagogicznych,</a:t>
            </a:r>
          </a:p>
          <a:p>
            <a:endParaRPr lang="pl-PL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14290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i="1" dirty="0" smtClean="0">
                <a:solidFill>
                  <a:srgbClr val="FF0000"/>
                </a:solidFill>
              </a:rPr>
              <a:t>REZULTATY TWARDE</a:t>
            </a:r>
            <a:endParaRPr lang="pl-PL" sz="4000" b="1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i="1" dirty="0" smtClean="0">
                <a:solidFill>
                  <a:srgbClr val="002060"/>
                </a:solidFill>
                <a:latin typeface="+mj-lt"/>
              </a:rPr>
              <a:t>narzędzia edukacyjne m.in. : </a:t>
            </a:r>
          </a:p>
          <a:p>
            <a:pPr>
              <a:buNone/>
            </a:pPr>
            <a:r>
              <a:rPr lang="pl-PL" sz="2800" i="1" dirty="0" smtClean="0">
                <a:solidFill>
                  <a:srgbClr val="002060"/>
                </a:solidFill>
                <a:latin typeface="+mj-lt"/>
              </a:rPr>
              <a:t> 1) "Mały przewodnik po Niemczech” - opracowany przez nauczycieli i uczniów po udziale w </a:t>
            </a:r>
            <a:r>
              <a:rPr lang="pl-PL" sz="2800" i="1" dirty="0" err="1" smtClean="0">
                <a:solidFill>
                  <a:srgbClr val="002060"/>
                </a:solidFill>
                <a:latin typeface="+mj-lt"/>
              </a:rPr>
              <a:t>mobilnościach</a:t>
            </a:r>
            <a:r>
              <a:rPr lang="pl-PL" sz="2800" i="1" dirty="0" smtClean="0">
                <a:solidFill>
                  <a:srgbClr val="002060"/>
                </a:solidFill>
                <a:latin typeface="+mj-lt"/>
              </a:rPr>
              <a:t>,</a:t>
            </a:r>
          </a:p>
          <a:p>
            <a:pPr>
              <a:buNone/>
            </a:pPr>
            <a:r>
              <a:rPr lang="pl-PL" sz="2800" i="1" dirty="0" smtClean="0">
                <a:solidFill>
                  <a:srgbClr val="002060"/>
                </a:solidFill>
                <a:latin typeface="+mj-lt"/>
              </a:rPr>
              <a:t> 2) materiały szkoleniowe na posiedzenia Komisji Przedmiotów Zawodowych i Rad Pedagogicznych –sporządzone przez nauczycieli przedmiotów zawodowych po praktykach Job </a:t>
            </a:r>
            <a:r>
              <a:rPr lang="pl-PL" sz="2800" i="1" dirty="0" err="1" smtClean="0">
                <a:solidFill>
                  <a:srgbClr val="002060"/>
                </a:solidFill>
                <a:latin typeface="+mj-lt"/>
              </a:rPr>
              <a:t>Shadowing</a:t>
            </a:r>
            <a:r>
              <a:rPr lang="pl-PL" sz="2800" i="1" dirty="0" smtClean="0">
                <a:solidFill>
                  <a:srgbClr val="002060"/>
                </a:solidFill>
                <a:latin typeface="+mj-lt"/>
              </a:rPr>
              <a:t>.</a:t>
            </a:r>
            <a:endParaRPr lang="pl-PL" sz="2800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14290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i="1" dirty="0" smtClean="0">
                <a:solidFill>
                  <a:srgbClr val="FF0000"/>
                </a:solidFill>
              </a:rPr>
              <a:t>REZULTATY MIĘKKIE</a:t>
            </a:r>
            <a:br>
              <a:rPr lang="pl-PL" sz="4000" b="1" i="1" dirty="0" smtClean="0">
                <a:solidFill>
                  <a:srgbClr val="FF0000"/>
                </a:solidFill>
              </a:rPr>
            </a:br>
            <a:endParaRPr lang="pl-PL" sz="4000" b="1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i="1" dirty="0" smtClean="0">
                <a:solidFill>
                  <a:srgbClr val="002060"/>
                </a:solidFill>
                <a:latin typeface="+mj-lt"/>
              </a:rPr>
              <a:t>doskonalenie wiedzy i praktycznych umiejętności zawodowych niezbędnych dla techników usług fryzjerskich i techników budownictwa , </a:t>
            </a:r>
          </a:p>
          <a:p>
            <a:r>
              <a:rPr lang="pl-PL" sz="2000" i="1" dirty="0" smtClean="0">
                <a:solidFill>
                  <a:srgbClr val="002060"/>
                </a:solidFill>
                <a:latin typeface="+mj-lt"/>
              </a:rPr>
              <a:t>obserwacja i praktyczne doskonalenie nauczycieli przedmiotów zawodowych realizujących szkolne programy nauczania we fryzjerstwie i budownictwie </a:t>
            </a:r>
          </a:p>
          <a:p>
            <a:r>
              <a:rPr lang="pl-PL" sz="2000" i="1" dirty="0" smtClean="0">
                <a:solidFill>
                  <a:srgbClr val="002060"/>
                </a:solidFill>
                <a:latin typeface="+mj-lt"/>
              </a:rPr>
              <a:t>uczestnictwo uczniów  w formie oceniania ECVET,</a:t>
            </a:r>
          </a:p>
          <a:p>
            <a:r>
              <a:rPr lang="pl-PL" sz="2000" i="1" dirty="0" smtClean="0">
                <a:solidFill>
                  <a:srgbClr val="002060"/>
                </a:solidFill>
                <a:latin typeface="+mj-lt"/>
              </a:rPr>
              <a:t>doskonalenie umiejętności językowych uczniów i kadry  w zakresie komunikowania się w j. niemieckim,</a:t>
            </a:r>
          </a:p>
          <a:p>
            <a:r>
              <a:rPr lang="pl-PL" sz="2000" i="1" dirty="0" smtClean="0">
                <a:solidFill>
                  <a:srgbClr val="002060"/>
                </a:solidFill>
                <a:latin typeface="+mj-lt"/>
              </a:rPr>
              <a:t>poznanie dualnego sytemu kształcenia zawodowego w Niemczech,</a:t>
            </a:r>
          </a:p>
          <a:p>
            <a:r>
              <a:rPr lang="pl-PL" sz="2000" i="1" dirty="0" smtClean="0">
                <a:solidFill>
                  <a:srgbClr val="002060"/>
                </a:solidFill>
                <a:latin typeface="+mj-lt"/>
              </a:rPr>
              <a:t>pozyskanie wiedzy przez nauczycieli  dot. warunków, wyposażenia, technologii, programów nauczania, sposobów i metod kształcenia uczniów w Niemczech we fryzjerstwie i w budownictwie,</a:t>
            </a:r>
            <a:endParaRPr lang="pl-PL" sz="2000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715016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5400" b="1" i="1" dirty="0" smtClean="0">
                <a:solidFill>
                  <a:srgbClr val="FF0000"/>
                </a:solidFill>
              </a:rPr>
              <a:t/>
            </a:r>
            <a:br>
              <a:rPr lang="pl-PL" sz="5400" b="1" i="1" dirty="0" smtClean="0">
                <a:solidFill>
                  <a:srgbClr val="FF0000"/>
                </a:solidFill>
              </a:rPr>
            </a:br>
            <a:r>
              <a:rPr lang="pl-PL" sz="5400" b="1" i="1" dirty="0" smtClean="0">
                <a:solidFill>
                  <a:srgbClr val="FF0000"/>
                </a:solidFill>
              </a:rPr>
              <a:t/>
            </a:r>
            <a:br>
              <a:rPr lang="pl-PL" sz="5400" b="1" i="1" dirty="0" smtClean="0">
                <a:solidFill>
                  <a:srgbClr val="FF0000"/>
                </a:solidFill>
              </a:rPr>
            </a:br>
            <a:r>
              <a:rPr lang="pl-PL" sz="5400" b="1" i="1" dirty="0" smtClean="0">
                <a:solidFill>
                  <a:srgbClr val="FF0000"/>
                </a:solidFill>
              </a:rPr>
              <a:t/>
            </a:r>
            <a:br>
              <a:rPr lang="pl-PL" sz="5400" b="1" i="1" dirty="0" smtClean="0">
                <a:solidFill>
                  <a:srgbClr val="FF0000"/>
                </a:solidFill>
              </a:rPr>
            </a:br>
            <a:r>
              <a:rPr lang="pl-PL" sz="5400" b="1" i="1" dirty="0" smtClean="0">
                <a:solidFill>
                  <a:srgbClr val="FF0000"/>
                </a:solidFill>
              </a:rPr>
              <a:t/>
            </a:r>
            <a:br>
              <a:rPr lang="pl-PL" sz="5400" b="1" i="1" dirty="0" smtClean="0">
                <a:solidFill>
                  <a:srgbClr val="FF0000"/>
                </a:solidFill>
              </a:rPr>
            </a:br>
            <a:r>
              <a:rPr lang="pl-PL" sz="5400" b="1" i="1" dirty="0" smtClean="0">
                <a:solidFill>
                  <a:srgbClr val="FF0000"/>
                </a:solidFill>
              </a:rPr>
              <a:t/>
            </a:r>
            <a:br>
              <a:rPr lang="pl-PL" sz="5400" b="1" i="1" dirty="0" smtClean="0">
                <a:solidFill>
                  <a:srgbClr val="FF0000"/>
                </a:solidFill>
              </a:rPr>
            </a:br>
            <a:r>
              <a:rPr lang="pl-PL" sz="4400" b="1" i="1" dirty="0" smtClean="0">
                <a:solidFill>
                  <a:srgbClr val="FF0000"/>
                </a:solidFill>
              </a:rPr>
              <a:t>REZULTATY MIĘKKIE</a:t>
            </a:r>
            <a:br>
              <a:rPr lang="pl-PL" sz="4400" b="1" i="1" dirty="0" smtClean="0">
                <a:solidFill>
                  <a:srgbClr val="FF0000"/>
                </a:solidFill>
              </a:rPr>
            </a:b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000" i="1" dirty="0" smtClean="0">
                <a:solidFill>
                  <a:srgbClr val="002060"/>
                </a:solidFill>
                <a:latin typeface="+mj-lt"/>
              </a:rPr>
              <a:t>poznanie niemieckich metod efektywnego przygotowywania uczniów do egzaminów zaw. w branżach: fryzjerskiej i budowlanej ,</a:t>
            </a:r>
          </a:p>
          <a:p>
            <a:r>
              <a:rPr lang="pl-PL" sz="2000" i="1" dirty="0" smtClean="0">
                <a:solidFill>
                  <a:srgbClr val="002060"/>
                </a:solidFill>
                <a:latin typeface="+mj-lt"/>
              </a:rPr>
              <a:t>doskonalenie kadry w zakresie metod: pracy w klasach wielokulturowych, nauczania dzieci uchodźców,</a:t>
            </a:r>
          </a:p>
          <a:p>
            <a:r>
              <a:rPr lang="pl-PL" sz="2000" i="1" dirty="0" smtClean="0">
                <a:solidFill>
                  <a:srgbClr val="002060"/>
                </a:solidFill>
                <a:latin typeface="+mj-lt"/>
              </a:rPr>
              <a:t>poznanie niemieckiego słownictwa zawodowego we fryzjerstwie i w budownictwie ,</a:t>
            </a:r>
          </a:p>
          <a:p>
            <a:r>
              <a:rPr lang="pl-PL" sz="2000" i="1" dirty="0" smtClean="0">
                <a:solidFill>
                  <a:srgbClr val="002060"/>
                </a:solidFill>
                <a:latin typeface="+mj-lt"/>
              </a:rPr>
              <a:t>efektywne przygotowanie do egzaminu potwierdzającego kwalifikacje w zawodzie, </a:t>
            </a:r>
          </a:p>
          <a:p>
            <a:r>
              <a:rPr lang="pl-PL" sz="2000" i="1" dirty="0" smtClean="0">
                <a:solidFill>
                  <a:srgbClr val="002060"/>
                </a:solidFill>
                <a:latin typeface="+mj-lt"/>
              </a:rPr>
              <a:t>podwyższenie  samooceny i motywacji do nauki w zawodzie,</a:t>
            </a:r>
          </a:p>
          <a:p>
            <a:r>
              <a:rPr lang="pl-PL" sz="2000" i="1" dirty="0" smtClean="0">
                <a:solidFill>
                  <a:srgbClr val="002060"/>
                </a:solidFill>
                <a:latin typeface="+mj-lt"/>
              </a:rPr>
              <a:t>poszerzenie wiedzy w zakresie niemieckiej kultury, obyczajów, historii i gospodarki,  </a:t>
            </a:r>
          </a:p>
          <a:p>
            <a:r>
              <a:rPr lang="pl-PL" sz="2000" i="1" dirty="0" smtClean="0">
                <a:solidFill>
                  <a:srgbClr val="002060"/>
                </a:solidFill>
                <a:latin typeface="+mj-lt"/>
              </a:rPr>
              <a:t>doskonalenie umiejętności dot. pracy w grupie i z zakresu ICT,</a:t>
            </a:r>
          </a:p>
          <a:p>
            <a:r>
              <a:rPr lang="pl-PL" sz="2000" i="1" dirty="0" smtClean="0">
                <a:solidFill>
                  <a:srgbClr val="002060"/>
                </a:solidFill>
                <a:latin typeface="+mj-lt"/>
              </a:rPr>
              <a:t>zdobycie unikalnych  doświadczeń zawodowych, </a:t>
            </a: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958000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i="1" dirty="0" smtClean="0">
                <a:solidFill>
                  <a:srgbClr val="FF0000"/>
                </a:solidFill>
              </a:rPr>
              <a:t>REZULTATY MIĘKKIE</a:t>
            </a:r>
            <a:br>
              <a:rPr lang="pl-PL" sz="4000" b="1" i="1" dirty="0" smtClean="0">
                <a:solidFill>
                  <a:srgbClr val="FF0000"/>
                </a:solidFill>
              </a:rPr>
            </a:b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i="1" dirty="0" smtClean="0">
                <a:solidFill>
                  <a:srgbClr val="002060"/>
                </a:solidFill>
                <a:latin typeface="+mj-lt"/>
              </a:rPr>
              <a:t>nabycie nowych postaw przedsiębiorczych: asertywności, kreatywności i podejmowania inicjatyw w każdym zakresie,  </a:t>
            </a:r>
          </a:p>
          <a:p>
            <a:r>
              <a:rPr lang="pl-PL" sz="2000" i="1" dirty="0" smtClean="0">
                <a:solidFill>
                  <a:srgbClr val="002060"/>
                </a:solidFill>
                <a:latin typeface="+mj-lt"/>
              </a:rPr>
              <a:t>nauczenie się wyrozumiałości dla przedstawicieli  innych kultur,</a:t>
            </a:r>
          </a:p>
          <a:p>
            <a:r>
              <a:rPr lang="pl-PL" sz="2000" i="1" dirty="0" smtClean="0">
                <a:solidFill>
                  <a:srgbClr val="002060"/>
                </a:solidFill>
                <a:latin typeface="+mj-lt"/>
              </a:rPr>
              <a:t>zrozumienie zjawiska przenikania się różnych kultur i zwyczajów oraz potrzeby wyrozumiałości i otwarcia się na przedstawicieli innych narodów,</a:t>
            </a:r>
          </a:p>
          <a:p>
            <a:r>
              <a:rPr lang="pl-PL" sz="2000" i="1" dirty="0" smtClean="0">
                <a:solidFill>
                  <a:srgbClr val="002060"/>
                </a:solidFill>
                <a:latin typeface="+mj-lt"/>
              </a:rPr>
              <a:t>poszerzenie świadomości w obszarze korzyści wynikających z edukacji pozaszkolnej.</a:t>
            </a:r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715016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err="1" smtClean="0">
                <a:solidFill>
                  <a:srgbClr val="FF0000"/>
                </a:solidFill>
              </a:rPr>
              <a:t>Europass</a:t>
            </a:r>
            <a:r>
              <a:rPr lang="pl-PL" b="1" i="1" dirty="0" smtClean="0">
                <a:solidFill>
                  <a:srgbClr val="FF0000"/>
                </a:solidFill>
              </a:rPr>
              <a:t> </a:t>
            </a:r>
            <a:endParaRPr lang="pl-PL" b="1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  -  </a:t>
            </a:r>
            <a:r>
              <a:rPr lang="pl-PL" sz="2800" i="1" dirty="0" smtClean="0">
                <a:solidFill>
                  <a:srgbClr val="002060"/>
                </a:solidFill>
                <a:latin typeface="+mj-lt"/>
              </a:rPr>
              <a:t>to Inicjatywa Komisji Europejskiej, umożliwiająca obywatelom Europy prezentację własnych kwalifikacji i umiejętności zawodowych w jasny i zrozumiały sposób, co zwiększa ich konkurencyjność na krajowym i europejskim rynku pracy oraz daje nowe możliwości kształcenia i zdobywania doświadczeń za granicą.</a:t>
            </a:r>
            <a:endParaRPr lang="pl-PL" sz="2800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715016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i="1" dirty="0" smtClean="0">
                <a:solidFill>
                  <a:srgbClr val="FF0000"/>
                </a:solidFill>
              </a:rPr>
              <a:t>W skład </a:t>
            </a:r>
            <a:r>
              <a:rPr lang="pl-PL" sz="4000" b="1" i="1" dirty="0" err="1" smtClean="0">
                <a:solidFill>
                  <a:srgbClr val="FF0000"/>
                </a:solidFill>
              </a:rPr>
              <a:t>Europass</a:t>
            </a:r>
            <a:r>
              <a:rPr lang="pl-PL" sz="4000" b="1" i="1" dirty="0" smtClean="0">
                <a:solidFill>
                  <a:srgbClr val="FF0000"/>
                </a:solidFill>
              </a:rPr>
              <a:t> wchodzą następujące dokumenty: </a:t>
            </a:r>
            <a:endParaRPr lang="pl-PL" sz="4000" b="1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i="1" dirty="0" err="1" smtClean="0">
                <a:solidFill>
                  <a:srgbClr val="002060"/>
                </a:solidFill>
                <a:latin typeface="+mj-lt"/>
              </a:rPr>
              <a:t>Europass</a:t>
            </a:r>
            <a:r>
              <a:rPr lang="pl-PL" sz="2400" i="1" dirty="0" smtClean="0">
                <a:solidFill>
                  <a:srgbClr val="002060"/>
                </a:solidFill>
                <a:latin typeface="+mj-lt"/>
              </a:rPr>
              <a:t> – CV – standardowy formularz życiorysu stosowany w takiej samej formie we wszystkich krajach Unii Europejskiej, </a:t>
            </a:r>
          </a:p>
          <a:p>
            <a:r>
              <a:rPr lang="pl-PL" sz="2400" i="1" dirty="0" err="1" smtClean="0">
                <a:solidFill>
                  <a:srgbClr val="002060"/>
                </a:solidFill>
                <a:latin typeface="+mj-lt"/>
              </a:rPr>
              <a:t>Europass</a:t>
            </a:r>
            <a:r>
              <a:rPr lang="pl-PL" sz="2400" i="1" dirty="0" smtClean="0">
                <a:solidFill>
                  <a:srgbClr val="002060"/>
                </a:solidFill>
                <a:latin typeface="+mj-lt"/>
              </a:rPr>
              <a:t> – Paszport Językowy – dokument prezentujący stopień znajomości języków obcych zgodnie z jednolitymi kryteriami przyjętymi na obszarze całej UE,</a:t>
            </a:r>
          </a:p>
          <a:p>
            <a:r>
              <a:rPr lang="pl-PL" sz="2400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pl-PL" sz="2400" i="1" dirty="0" err="1" smtClean="0">
                <a:solidFill>
                  <a:srgbClr val="002060"/>
                </a:solidFill>
                <a:latin typeface="+mj-lt"/>
              </a:rPr>
              <a:t>Europass</a:t>
            </a:r>
            <a:r>
              <a:rPr lang="pl-PL" sz="2400" i="1" dirty="0" smtClean="0">
                <a:solidFill>
                  <a:srgbClr val="002060"/>
                </a:solidFill>
                <a:latin typeface="+mj-lt"/>
              </a:rPr>
              <a:t> – Mobilność – zawierający informacje na temat zakresu wiedzy i doświadczeń zdobytych podczas nauki, szkoleń, praktyk i staży zagranicznych. </a:t>
            </a:r>
            <a:endParaRPr lang="pl-PL" sz="2400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715016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i="1" dirty="0" smtClean="0"/>
              <a:t>Wartość projektu</a:t>
            </a:r>
            <a:endParaRPr lang="pl-PL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i="1" dirty="0" smtClean="0">
                <a:latin typeface="+mj-lt"/>
              </a:rPr>
              <a:t>Całkowita kwota dofinansowania projektu to: 33 098,00 Euro</a:t>
            </a:r>
            <a:endParaRPr lang="pl-PL" sz="4400" i="1" dirty="0">
              <a:latin typeface="+mj-lt"/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715016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smtClean="0"/>
              <a:t>Dziękujemy za uwagę!</a:t>
            </a:r>
            <a:endParaRPr lang="pl-PL" b="1" i="1" dirty="0"/>
          </a:p>
        </p:txBody>
      </p:sp>
      <p:pic>
        <p:nvPicPr>
          <p:cNvPr id="3" name="Obraz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715016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i="1" dirty="0" smtClean="0">
                <a:solidFill>
                  <a:srgbClr val="FF0000"/>
                </a:solidFill>
              </a:rPr>
              <a:t/>
            </a:r>
            <a:br>
              <a:rPr lang="pl-PL" sz="4000" b="1" i="1" dirty="0" smtClean="0">
                <a:solidFill>
                  <a:srgbClr val="FF0000"/>
                </a:solidFill>
              </a:rPr>
            </a:br>
            <a:r>
              <a:rPr lang="pl-PL" sz="4000" b="1" i="1" dirty="0" smtClean="0">
                <a:solidFill>
                  <a:srgbClr val="FF0000"/>
                </a:solidFill>
              </a:rPr>
              <a:t>Zespół zarządzający projektem:</a:t>
            </a:r>
            <a:endParaRPr lang="pl-PL" sz="4000" b="1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Arial" charset="0"/>
              <a:buChar char="•"/>
            </a:pPr>
            <a:endParaRPr lang="pl-PL" altLang="pl-PL" sz="2800" b="1" i="1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pl-PL" altLang="pl-PL" sz="3200" i="1" dirty="0" smtClean="0">
                <a:solidFill>
                  <a:srgbClr val="002060"/>
                </a:solidFill>
                <a:latin typeface="+mj-lt"/>
              </a:rPr>
              <a:t>Dyrektor szkoły – Jan Rybiński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pl-PL" altLang="pl-PL" sz="3200" i="1" dirty="0" smtClean="0">
                <a:solidFill>
                  <a:srgbClr val="002060"/>
                </a:solidFill>
                <a:latin typeface="+mj-lt"/>
              </a:rPr>
              <a:t>Koordynator projektu – Katarzyna Rybińska  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pl-PL" altLang="pl-PL" sz="3200" i="1" dirty="0" smtClean="0">
                <a:solidFill>
                  <a:srgbClr val="002060"/>
                </a:solidFill>
                <a:latin typeface="+mj-lt"/>
              </a:rPr>
              <a:t>Pracownik ds. monitoringu i ewaluacji – </a:t>
            </a:r>
            <a:r>
              <a:rPr lang="pl-PL" altLang="pl-PL" sz="3200" i="1" dirty="0" smtClean="0">
                <a:solidFill>
                  <a:srgbClr val="002060"/>
                </a:solidFill>
                <a:latin typeface="+mj-lt"/>
              </a:rPr>
              <a:t>Marcin Pluta</a:t>
            </a:r>
            <a:endParaRPr lang="pl-PL" altLang="pl-PL" sz="3200" i="1" dirty="0" smtClean="0">
              <a:solidFill>
                <a:srgbClr val="002060"/>
              </a:solidFill>
              <a:latin typeface="+mj-lt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pl-PL" altLang="pl-PL" sz="3200" i="1" dirty="0" smtClean="0">
                <a:solidFill>
                  <a:srgbClr val="002060"/>
                </a:solidFill>
                <a:latin typeface="+mj-lt"/>
              </a:rPr>
              <a:t>Pracownik ds. obsługi kadrowo-finansowej – Janina Jeżewska</a:t>
            </a:r>
            <a:endParaRPr lang="pl-PL" sz="3200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xavier.platteau\Downloads\ecvet-logo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14290"/>
            <a:ext cx="1152525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2800" b="1" i="1" dirty="0" smtClean="0">
                <a:solidFill>
                  <a:srgbClr val="FF0000"/>
                </a:solidFill>
                <a:cs typeface="Aharoni" pitchFamily="2" charset="-79"/>
              </a:rPr>
              <a:t>Instytucja partnerska</a:t>
            </a:r>
            <a:endParaRPr lang="pl-PL" b="1" i="1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pl-PL" altLang="pl-PL" sz="2000" dirty="0" smtClean="0">
              <a:ea typeface="Calibri" pitchFamily="34" charset="0"/>
              <a:cs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pl-PL" altLang="pl-PL" sz="1800" b="1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haroni" pitchFamily="2" charset="-79"/>
              </a:rPr>
              <a:t>Firma: </a:t>
            </a:r>
            <a:r>
              <a:rPr lang="pl-PL" altLang="pl-PL" sz="1800" b="1" i="1" dirty="0" err="1" smtClean="0">
                <a:solidFill>
                  <a:srgbClr val="002060"/>
                </a:solidFill>
                <a:latin typeface="+mj-lt"/>
                <a:ea typeface="Calibri" pitchFamily="34" charset="0"/>
                <a:cs typeface="Aharoni" pitchFamily="2" charset="-79"/>
              </a:rPr>
              <a:t>Vitalis</a:t>
            </a:r>
            <a:r>
              <a:rPr lang="pl-PL" altLang="pl-PL" sz="1800" b="1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haroni" pitchFamily="2" charset="-79"/>
              </a:rPr>
              <a:t> </a:t>
            </a:r>
            <a:r>
              <a:rPr lang="pl-PL" altLang="pl-PL" sz="1800" b="1" i="1" dirty="0" err="1" smtClean="0">
                <a:solidFill>
                  <a:srgbClr val="002060"/>
                </a:solidFill>
                <a:latin typeface="+mj-lt"/>
                <a:ea typeface="Calibri" pitchFamily="34" charset="0"/>
                <a:cs typeface="Aharoni" pitchFamily="2" charset="-79"/>
              </a:rPr>
              <a:t>Betreuungsgesellschaft</a:t>
            </a:r>
            <a:r>
              <a:rPr lang="pl-PL" altLang="pl-PL" sz="1800" b="1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haroni" pitchFamily="2" charset="-79"/>
              </a:rPr>
              <a:t> </a:t>
            </a:r>
            <a:r>
              <a:rPr lang="pl-PL" altLang="pl-PL" sz="1800" b="1" i="1" dirty="0" err="1" smtClean="0">
                <a:solidFill>
                  <a:srgbClr val="002060"/>
                </a:solidFill>
                <a:latin typeface="+mj-lt"/>
                <a:ea typeface="Calibri" pitchFamily="34" charset="0"/>
                <a:cs typeface="Aharoni" pitchFamily="2" charset="-79"/>
              </a:rPr>
              <a:t>für</a:t>
            </a:r>
            <a:r>
              <a:rPr lang="pl-PL" altLang="pl-PL" sz="1800" b="1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haroni" pitchFamily="2" charset="-79"/>
              </a:rPr>
              <a:t> </a:t>
            </a:r>
            <a:r>
              <a:rPr lang="pl-PL" altLang="pl-PL" sz="1800" b="1" i="1" dirty="0" err="1" smtClean="0">
                <a:solidFill>
                  <a:srgbClr val="002060"/>
                </a:solidFill>
                <a:latin typeface="+mj-lt"/>
                <a:ea typeface="Calibri" pitchFamily="34" charset="0"/>
                <a:cs typeface="Aharoni" pitchFamily="2" charset="-79"/>
              </a:rPr>
              <a:t>Modellprojekte</a:t>
            </a:r>
            <a:endParaRPr lang="pl-PL" altLang="pl-PL" sz="1800" b="1" i="1" dirty="0" smtClean="0">
              <a:solidFill>
                <a:srgbClr val="002060"/>
              </a:solidFill>
              <a:latin typeface="+mj-lt"/>
              <a:ea typeface="Calibri" pitchFamily="34" charset="0"/>
              <a:cs typeface="Aharoni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pl-PL" altLang="pl-PL" sz="1800" b="1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haroni" pitchFamily="2" charset="-79"/>
              </a:rPr>
              <a:t> w </a:t>
            </a:r>
            <a:r>
              <a:rPr lang="pl-PL" altLang="pl-PL" sz="1800" b="1" i="1" dirty="0" err="1" smtClean="0">
                <a:solidFill>
                  <a:srgbClr val="002060"/>
                </a:solidFill>
                <a:latin typeface="+mj-lt"/>
                <a:ea typeface="Calibri" pitchFamily="34" charset="0"/>
                <a:cs typeface="Aharoni" pitchFamily="2" charset="-79"/>
              </a:rPr>
              <a:t>Schkeuditz</a:t>
            </a:r>
            <a:r>
              <a:rPr lang="pl-PL" altLang="pl-PL" sz="1800" b="1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haroni" pitchFamily="2" charset="-79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de-DE" sz="1800" b="1" i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Gut </a:t>
            </a:r>
            <a:r>
              <a:rPr lang="de-DE" sz="1800" b="1" i="1" dirty="0" err="1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Wehlitz</a:t>
            </a:r>
            <a:r>
              <a:rPr lang="de-DE" sz="1800" b="1" i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, Sa</a:t>
            </a:r>
            <a:r>
              <a:rPr lang="pl-PL" sz="1800" b="1" i="1" dirty="0" err="1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chsen</a:t>
            </a:r>
            <a:r>
              <a:rPr lang="de-DE" sz="1800" b="1" i="1" dirty="0" smtClean="0">
                <a:solidFill>
                  <a:srgbClr val="002060"/>
                </a:solidFill>
                <a:latin typeface="+mj-lt"/>
                <a:cs typeface="Aharoni" pitchFamily="2" charset="-79"/>
              </a:rPr>
              <a:t>, Germany</a:t>
            </a:r>
            <a:endParaRPr lang="pl-PL" sz="1800" b="1" i="1" dirty="0" smtClean="0">
              <a:solidFill>
                <a:srgbClr val="002060"/>
              </a:solidFill>
              <a:latin typeface="+mj-lt"/>
              <a:cs typeface="Aharoni" pitchFamily="2" charset="-79"/>
            </a:endParaRPr>
          </a:p>
          <a:p>
            <a:pPr algn="ctr"/>
            <a:endParaRPr lang="pl-PL" sz="1800" b="1" i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Symbol zastępczy zawartości 4" descr="20151001_0823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3"/>
            <a:ext cx="5111750" cy="383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500702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xavier.platteau\Downloads\ecvet-logo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214290"/>
            <a:ext cx="1152525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i="1" dirty="0" smtClean="0">
                <a:solidFill>
                  <a:srgbClr val="FF0000"/>
                </a:solidFill>
              </a:rPr>
              <a:t>Instytucja partnerska</a:t>
            </a:r>
            <a:endParaRPr lang="pl-PL" sz="4000" b="1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b="1" dirty="0" smtClean="0">
                <a:latin typeface="+mj-lt"/>
              </a:rPr>
              <a:t>    </a:t>
            </a:r>
            <a:r>
              <a:rPr lang="pl-PL" i="1" dirty="0" smtClean="0">
                <a:solidFill>
                  <a:srgbClr val="002060"/>
                </a:solidFill>
                <a:latin typeface="+mj-lt"/>
              </a:rPr>
              <a:t>Firma </a:t>
            </a:r>
            <a:r>
              <a:rPr lang="pl-PL" i="1" dirty="0" err="1" smtClean="0">
                <a:solidFill>
                  <a:srgbClr val="002060"/>
                </a:solidFill>
                <a:latin typeface="+mj-lt"/>
              </a:rPr>
              <a:t>Vitalis</a:t>
            </a:r>
            <a:r>
              <a:rPr lang="pl-PL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pl-PL" i="1" dirty="0" err="1" smtClean="0">
                <a:solidFill>
                  <a:srgbClr val="002060"/>
                </a:solidFill>
                <a:latin typeface="+mj-lt"/>
              </a:rPr>
              <a:t>Betreuungsgesellschaft</a:t>
            </a:r>
            <a:r>
              <a:rPr lang="pl-PL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pl-PL" i="1" dirty="0" err="1" smtClean="0">
                <a:solidFill>
                  <a:srgbClr val="002060"/>
                </a:solidFill>
                <a:latin typeface="+mj-lt"/>
              </a:rPr>
              <a:t>für</a:t>
            </a:r>
            <a:r>
              <a:rPr lang="pl-PL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pl-PL" i="1" dirty="0" err="1" smtClean="0">
                <a:solidFill>
                  <a:srgbClr val="002060"/>
                </a:solidFill>
                <a:latin typeface="+mj-lt"/>
              </a:rPr>
              <a:t>Modellprojekte</a:t>
            </a:r>
            <a:r>
              <a:rPr lang="pl-PL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pl-PL" i="1" dirty="0" err="1" smtClean="0">
                <a:solidFill>
                  <a:srgbClr val="002060"/>
                </a:solidFill>
                <a:latin typeface="+mj-lt"/>
              </a:rPr>
              <a:t>GmbH</a:t>
            </a:r>
            <a:r>
              <a:rPr lang="pl-PL" i="1" dirty="0" smtClean="0">
                <a:solidFill>
                  <a:srgbClr val="002060"/>
                </a:solidFill>
                <a:latin typeface="+mj-lt"/>
              </a:rPr>
              <a:t> została założona w 1997 r. i pełni rolę organizacji przyjmującej w ramach </a:t>
            </a:r>
            <a:r>
              <a:rPr lang="pl-PL" i="1" dirty="0" err="1" smtClean="0">
                <a:solidFill>
                  <a:srgbClr val="002060"/>
                </a:solidFill>
                <a:latin typeface="+mj-lt"/>
              </a:rPr>
              <a:t>mobilnościowych</a:t>
            </a:r>
            <a:r>
              <a:rPr lang="pl-PL" i="1" dirty="0" smtClean="0">
                <a:solidFill>
                  <a:srgbClr val="002060"/>
                </a:solidFill>
                <a:latin typeface="+mj-lt"/>
              </a:rPr>
              <a:t> programów unijnych. Siedziba firmy znajduje się w miejscowości </a:t>
            </a:r>
            <a:r>
              <a:rPr lang="pl-PL" i="1" dirty="0" err="1" smtClean="0">
                <a:solidFill>
                  <a:srgbClr val="002060"/>
                </a:solidFill>
                <a:latin typeface="+mj-lt"/>
              </a:rPr>
              <a:t>Schkeuditz</a:t>
            </a:r>
            <a:r>
              <a:rPr lang="pl-PL" i="1" dirty="0" smtClean="0">
                <a:solidFill>
                  <a:srgbClr val="002060"/>
                </a:solidFill>
                <a:latin typeface="+mj-lt"/>
              </a:rPr>
              <a:t>, oddalonej o 16 km od saksońskiego Lipska.</a:t>
            </a:r>
          </a:p>
          <a:p>
            <a:pPr algn="just">
              <a:buNone/>
            </a:pPr>
            <a:r>
              <a:rPr lang="pl-PL" i="1" dirty="0" smtClean="0">
                <a:solidFill>
                  <a:srgbClr val="002060"/>
                </a:solidFill>
                <a:latin typeface="+mj-lt"/>
              </a:rPr>
              <a:t>      </a:t>
            </a:r>
            <a:r>
              <a:rPr lang="pl-PL" i="1" dirty="0" err="1" smtClean="0">
                <a:solidFill>
                  <a:srgbClr val="002060"/>
                </a:solidFill>
                <a:latin typeface="+mj-lt"/>
              </a:rPr>
              <a:t>Vitalis</a:t>
            </a:r>
            <a:r>
              <a:rPr lang="pl-PL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pl-PL" i="1" dirty="0" err="1" smtClean="0">
                <a:solidFill>
                  <a:srgbClr val="002060"/>
                </a:solidFill>
                <a:latin typeface="+mj-lt"/>
              </a:rPr>
              <a:t>Gmbh</a:t>
            </a:r>
            <a:r>
              <a:rPr lang="pl-PL" i="1" dirty="0" smtClean="0">
                <a:solidFill>
                  <a:srgbClr val="002060"/>
                </a:solidFill>
                <a:latin typeface="+mj-lt"/>
              </a:rPr>
              <a:t> specjalizuje się w organizacji staży/praktyk zawodowych dla uczniów szkół technicznych i zawodowych oraz wyjazdów szkoleniowych kadry kształcącej z działu kształcenia zawodowego lub ogólnego. </a:t>
            </a:r>
            <a:endParaRPr lang="pl-PL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:\Users\xavier.platteau\Downloads\ecvet-logo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14290"/>
            <a:ext cx="1152525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i="1" dirty="0" smtClean="0">
                <a:solidFill>
                  <a:srgbClr val="FF0000"/>
                </a:solidFill>
              </a:rPr>
              <a:t>Instytucja partnerska</a:t>
            </a:r>
            <a:endParaRPr lang="pl-PL" sz="4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i="1" dirty="0" smtClean="0">
                <a:solidFill>
                  <a:srgbClr val="002060"/>
                </a:solidFill>
              </a:rPr>
              <a:t>Siedziba biura firmy </a:t>
            </a:r>
            <a:r>
              <a:rPr lang="pl-PL" i="1" dirty="0" err="1" smtClean="0">
                <a:solidFill>
                  <a:srgbClr val="002060"/>
                </a:solidFill>
              </a:rPr>
              <a:t>Vitalis</a:t>
            </a:r>
            <a:r>
              <a:rPr lang="pl-PL" i="1" dirty="0" smtClean="0">
                <a:solidFill>
                  <a:srgbClr val="002060"/>
                </a:solidFill>
              </a:rPr>
              <a:t>   </a:t>
            </a:r>
            <a:endParaRPr lang="pl-PL" i="1" dirty="0">
              <a:solidFill>
                <a:srgbClr val="00206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pl-PL" i="1" dirty="0" smtClean="0">
                <a:solidFill>
                  <a:srgbClr val="002060"/>
                </a:solidFill>
                <a:latin typeface="+mj-lt"/>
              </a:rPr>
              <a:t>Budynki na terenie firmy w których znajdują się warsztaty budowlane</a:t>
            </a:r>
            <a:endParaRPr lang="pl-PL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Symbol zastępczy zawartości 6" descr="20151001_09181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ymbol zastępczy zawartości 7" descr="DSC0023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C:\Users\xavier.platteau\Downloads\ecvet-logo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214290"/>
            <a:ext cx="1152525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altLang="pl-PL" sz="4000" b="1" i="1" dirty="0" smtClean="0">
                <a:solidFill>
                  <a:srgbClr val="FF0000"/>
                </a:solidFill>
              </a:rPr>
              <a:t>Działania w projekcie :</a:t>
            </a:r>
            <a:endParaRPr lang="pl-PL" sz="4000" b="1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spcBef>
                <a:spcPct val="0"/>
              </a:spcBef>
              <a:buClrTx/>
              <a:buSzTx/>
              <a:buFont typeface="+mj-lt"/>
              <a:buAutoNum type="arabicPeriod"/>
            </a:pPr>
            <a:r>
              <a:rPr lang="pl-PL" altLang="pl-PL" sz="2800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Praktyka zawodowa/staż 16 uczniów z klas II i III technikum usług fryzjerskich oraz technikum budownictwa w Niemczech, w terminie od 29.01.2017r. do 11.02.2017r. (łącznie 14 dni). </a:t>
            </a:r>
          </a:p>
          <a:p>
            <a:pPr algn="just">
              <a:spcBef>
                <a:spcPct val="0"/>
              </a:spcBef>
              <a:buClrTx/>
              <a:buSzTx/>
            </a:pPr>
            <a:r>
              <a:rPr lang="pl-PL" altLang="pl-PL" sz="2800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I gr. zawodowa - 10 osób z technikum usług fryzjerskich,</a:t>
            </a:r>
          </a:p>
          <a:p>
            <a:pPr algn="just">
              <a:spcBef>
                <a:spcPct val="0"/>
              </a:spcBef>
              <a:buClrTx/>
              <a:buSzTx/>
            </a:pPr>
            <a:r>
              <a:rPr lang="pl-PL" altLang="pl-PL" sz="2800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II gr. zawodowa - 6 osób z technikum budownictwa, </a:t>
            </a:r>
          </a:p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l-PL" altLang="pl-PL" sz="2800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którzy łącznie będą stanowić I grupę wyjazdową.</a:t>
            </a:r>
          </a:p>
          <a:p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altLang="pl-PL" sz="4000" b="1" i="1" dirty="0" smtClean="0">
                <a:solidFill>
                  <a:srgbClr val="FF0000"/>
                </a:solidFill>
              </a:rPr>
              <a:t>Działania w projekcie :</a:t>
            </a:r>
            <a:endParaRPr lang="pl-PL" sz="40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pl-PL" altLang="pl-PL" sz="2800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10-osobowa grupa uczniów z technikum usług fryzjerskich odbędzie praktykę zawodową w warsztacie fryzjerskim na Gut </a:t>
            </a:r>
            <a:r>
              <a:rPr lang="pl-PL" altLang="pl-PL" sz="2800" i="1" dirty="0" err="1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Wehlitz</a:t>
            </a:r>
            <a:r>
              <a:rPr lang="pl-PL" altLang="pl-PL" sz="2800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 w </a:t>
            </a:r>
            <a:r>
              <a:rPr lang="pl-PL" altLang="pl-PL" sz="2800" i="1" dirty="0" err="1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Schkeuditz</a:t>
            </a:r>
            <a:r>
              <a:rPr lang="pl-PL" altLang="pl-PL" sz="2800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 oraz w salonach fryzjerskich w regionie Lipska;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pl-PL" altLang="pl-PL" sz="2800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6-osobowa grupa uczniów z technikum budownictwa zrealizuje praktykę zawodową w kompleksie budowli historycznych na Gut </a:t>
            </a:r>
            <a:r>
              <a:rPr lang="pl-PL" altLang="pl-PL" sz="2800" i="1" dirty="0" err="1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Wehlitz</a:t>
            </a:r>
            <a:r>
              <a:rPr lang="pl-PL" altLang="pl-PL" sz="2800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 w </a:t>
            </a:r>
            <a:r>
              <a:rPr lang="pl-PL" altLang="pl-PL" sz="2800" i="1" dirty="0" err="1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Schkeuditz</a:t>
            </a:r>
            <a:r>
              <a:rPr lang="pl-PL" altLang="pl-PL" sz="2800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.</a:t>
            </a:r>
          </a:p>
          <a:p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altLang="pl-PL" sz="4000" b="1" i="1" dirty="0" smtClean="0">
                <a:solidFill>
                  <a:srgbClr val="FF0000"/>
                </a:solidFill>
              </a:rPr>
              <a:t>Działania w projekcie :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pl-PL" altLang="pl-PL" sz="2800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Program kulturowy dla uczniów - 2-dniowa wycieczka do Berlina oraz 1-dniowa do Lipska,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pl-PL" altLang="pl-PL" sz="2800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Przygotowanie do wyjazdu na praktyki zawodowe/staż w Niemczech - zajęcia z zakresu: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l-PL" altLang="pl-PL" sz="2800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 wsparcia pedagogicznego (5 godzin),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l-PL" altLang="pl-PL" sz="2800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 wsparcia kulturowego (5 godzin),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pl-PL" altLang="pl-PL" sz="2800" i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Arial" charset="0"/>
              </a:rPr>
              <a:t> języka niemieckiego zawodowego (30 godzin).</a:t>
            </a:r>
          </a:p>
          <a:p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59012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263</TotalTime>
  <Words>1404</Words>
  <Application>Microsoft Office PowerPoint</Application>
  <PresentationFormat>Pokaz na ekranie (4:3)</PresentationFormat>
  <Paragraphs>136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Przepływ</vt:lpstr>
      <vt:lpstr>Projekt  p.t.: "Mobilność uczniów i kadry Technikum nr 2 w Końskich - podstawą wysokiej jakości kształcenia zawodowego"</vt:lpstr>
      <vt:lpstr> Projekt p.t. „Mobilność uczniów i kadry Technikum nr 2 w Końskich - podstawą wysokiej jakości kształcenia zawodowego"</vt:lpstr>
      <vt:lpstr> Zespół zarządzający projektem:</vt:lpstr>
      <vt:lpstr>Instytucja partnerska</vt:lpstr>
      <vt:lpstr>Instytucja partnerska</vt:lpstr>
      <vt:lpstr>Instytucja partnerska</vt:lpstr>
      <vt:lpstr>Działania w projekcie :</vt:lpstr>
      <vt:lpstr>Działania w projekcie :</vt:lpstr>
      <vt:lpstr>Działania w projekcie :</vt:lpstr>
      <vt:lpstr>Działania w projekcie :</vt:lpstr>
      <vt:lpstr>Działania w projekcie :</vt:lpstr>
      <vt:lpstr>Cele projektu w odniesieniu  do uczniów:</vt:lpstr>
      <vt:lpstr>Cele projektu w odniesieniu  do uczniów:</vt:lpstr>
      <vt:lpstr>Cele projektu w odniesieniu  do uczniów:</vt:lpstr>
      <vt:lpstr>Cele projektu w odniesieniu  do kadry zawodowej:</vt:lpstr>
      <vt:lpstr>Cele projektu w odniesieniu  do kadry zawodowej:</vt:lpstr>
      <vt:lpstr>Cele projektu w odniesieniu  do kadry zawodowej:</vt:lpstr>
      <vt:lpstr> ECVET</vt:lpstr>
      <vt:lpstr>CELE ECVET</vt:lpstr>
      <vt:lpstr>DOKUMENTY ECVET</vt:lpstr>
      <vt:lpstr>REZULTATY TWARDE</vt:lpstr>
      <vt:lpstr>REZULTATY TWARDE</vt:lpstr>
      <vt:lpstr>REZULTATY MIĘKKIE </vt:lpstr>
      <vt:lpstr>     REZULTATY MIĘKKIE </vt:lpstr>
      <vt:lpstr>REZULTATY MIĘKKIE </vt:lpstr>
      <vt:lpstr>Europass </vt:lpstr>
      <vt:lpstr>W skład Europass wchodzą następujące dokumenty: </vt:lpstr>
      <vt:lpstr>Wartość projektu</vt:lpstr>
      <vt:lpstr>Dziękujemy za uwagę!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 p.t.: "Mobilność uczniów i kadry Technikum nr 2 w Końskich - podstawą wysokiej jakości kształcenia zawodowego"</dc:title>
  <dc:creator>jasiu</dc:creator>
  <cp:lastModifiedBy>ad</cp:lastModifiedBy>
  <cp:revision>33</cp:revision>
  <dcterms:created xsi:type="dcterms:W3CDTF">2016-08-31T19:26:57Z</dcterms:created>
  <dcterms:modified xsi:type="dcterms:W3CDTF">2017-11-23T12:04:07Z</dcterms:modified>
</cp:coreProperties>
</file>