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3" r:id="rId4"/>
    <p:sldId id="285" r:id="rId5"/>
    <p:sldId id="294" r:id="rId6"/>
    <p:sldId id="336" r:id="rId7"/>
    <p:sldId id="296" r:id="rId8"/>
    <p:sldId id="337" r:id="rId9"/>
    <p:sldId id="338" r:id="rId10"/>
    <p:sldId id="277" r:id="rId11"/>
    <p:sldId id="275" r:id="rId12"/>
    <p:sldId id="280" r:id="rId13"/>
    <p:sldId id="282" r:id="rId14"/>
    <p:sldId id="281" r:id="rId15"/>
    <p:sldId id="354" r:id="rId16"/>
    <p:sldId id="283" r:id="rId17"/>
    <p:sldId id="298" r:id="rId18"/>
    <p:sldId id="301" r:id="rId19"/>
    <p:sldId id="335" r:id="rId20"/>
    <p:sldId id="307" r:id="rId21"/>
    <p:sldId id="288" r:id="rId22"/>
    <p:sldId id="289" r:id="rId23"/>
    <p:sldId id="291" r:id="rId24"/>
    <p:sldId id="290" r:id="rId25"/>
    <p:sldId id="286" r:id="rId26"/>
    <p:sldId id="302" r:id="rId27"/>
    <p:sldId id="292" r:id="rId28"/>
    <p:sldId id="340" r:id="rId29"/>
    <p:sldId id="284" r:id="rId30"/>
    <p:sldId id="339" r:id="rId31"/>
    <p:sldId id="304" r:id="rId32"/>
    <p:sldId id="306" r:id="rId33"/>
    <p:sldId id="343" r:id="rId34"/>
    <p:sldId id="341" r:id="rId35"/>
    <p:sldId id="347" r:id="rId36"/>
    <p:sldId id="346" r:id="rId37"/>
    <p:sldId id="348" r:id="rId38"/>
    <p:sldId id="349" r:id="rId39"/>
    <p:sldId id="353" r:id="rId40"/>
    <p:sldId id="351" r:id="rId41"/>
    <p:sldId id="308" r:id="rId42"/>
    <p:sldId id="309" r:id="rId43"/>
    <p:sldId id="310" r:id="rId44"/>
    <p:sldId id="311" r:id="rId45"/>
    <p:sldId id="313" r:id="rId46"/>
    <p:sldId id="315" r:id="rId47"/>
    <p:sldId id="314" r:id="rId48"/>
    <p:sldId id="317" r:id="rId49"/>
    <p:sldId id="318" r:id="rId50"/>
    <p:sldId id="344" r:id="rId51"/>
    <p:sldId id="319" r:id="rId52"/>
    <p:sldId id="345" r:id="rId53"/>
    <p:sldId id="327" r:id="rId54"/>
    <p:sldId id="328" r:id="rId55"/>
    <p:sldId id="329" r:id="rId56"/>
    <p:sldId id="332" r:id="rId57"/>
    <p:sldId id="334" r:id="rId5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264186-D54E-49A9-9A21-FEBDB1666488}" type="datetimeFigureOut">
              <a:rPr lang="pl-PL" smtClean="0"/>
              <a:pPr/>
              <a:t>28.11.2017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i="1" dirty="0" err="1" smtClean="0"/>
              <a:t>Leipzig</a:t>
            </a:r>
            <a:r>
              <a:rPr lang="pl-PL" i="1" dirty="0" smtClean="0"/>
              <a:t>, </a:t>
            </a:r>
            <a:r>
              <a:rPr lang="pl-PL" i="1" dirty="0" err="1" smtClean="0"/>
              <a:t>Dresden</a:t>
            </a:r>
            <a:r>
              <a:rPr lang="pl-PL" i="1" dirty="0" smtClean="0"/>
              <a:t> </a:t>
            </a:r>
            <a:r>
              <a:rPr lang="pl-PL" i="1" dirty="0" err="1" smtClean="0"/>
              <a:t>und</a:t>
            </a:r>
            <a:r>
              <a:rPr lang="pl-PL" i="1" dirty="0" smtClean="0"/>
              <a:t> Berlin – </a:t>
            </a:r>
            <a:r>
              <a:rPr lang="pl-PL" i="1" dirty="0" err="1" smtClean="0"/>
              <a:t>auf</a:t>
            </a:r>
            <a:r>
              <a:rPr lang="pl-PL" i="1" dirty="0" smtClean="0"/>
              <a:t> </a:t>
            </a:r>
            <a:r>
              <a:rPr lang="pl-PL" i="1" dirty="0" err="1" smtClean="0"/>
              <a:t>einen</a:t>
            </a:r>
            <a:r>
              <a:rPr lang="pl-PL" i="1" dirty="0" smtClean="0"/>
              <a:t> </a:t>
            </a:r>
            <a:r>
              <a:rPr lang="pl-PL" i="1" dirty="0" err="1" smtClean="0"/>
              <a:t>Blick</a:t>
            </a:r>
            <a:endParaRPr lang="pl-PL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i="1" dirty="0" smtClean="0"/>
              <a:t>(…- na pierwszy rzut oka) </a:t>
            </a:r>
            <a:endParaRPr lang="pl-PL" sz="2400" i="1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900" i="1" dirty="0" smtClean="0"/>
              <a:t/>
            </a:r>
            <a:br>
              <a:rPr lang="pl-PL" sz="4900" i="1" dirty="0" smtClean="0"/>
            </a:br>
            <a:r>
              <a:rPr lang="pl-PL" sz="3100" b="1" i="1" dirty="0" err="1" smtClean="0"/>
              <a:t>Hauptabahnhof</a:t>
            </a:r>
            <a:r>
              <a:rPr lang="pl-PL" sz="3100" b="1" i="1" dirty="0" smtClean="0"/>
              <a:t> - Dworzec główny w Lipsku </a:t>
            </a:r>
            <a:br>
              <a:rPr lang="pl-PL" sz="3100" b="1" i="1" dirty="0" smtClean="0"/>
            </a:br>
            <a:r>
              <a:rPr lang="pl-PL" sz="3100" b="1" i="1" dirty="0" smtClean="0"/>
              <a:t>– jeden z największych dworców na świecie </a:t>
            </a:r>
            <a:endParaRPr lang="pl-PL" sz="3100" b="1" i="1" dirty="0"/>
          </a:p>
        </p:txBody>
      </p:sp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09" y="4995016"/>
            <a:ext cx="2523570" cy="720000"/>
          </a:xfrm>
          <a:prstGeom prst="rect">
            <a:avLst/>
          </a:prstGeom>
          <a:noFill/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61" y="1935163"/>
            <a:ext cx="3292077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i="1" dirty="0" err="1" smtClean="0"/>
              <a:t>Hauptbahnhof</a:t>
            </a:r>
            <a:endParaRPr lang="pl-PL" b="1" i="1" dirty="0"/>
          </a:p>
        </p:txBody>
      </p:sp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0648"/>
            <a:ext cx="2523570" cy="720000"/>
          </a:xfrm>
          <a:prstGeom prst="rect">
            <a:avLst/>
          </a:prstGeom>
          <a:noFill/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Leipzig</a:t>
            </a:r>
            <a:r>
              <a:rPr lang="pl-PL" i="1" dirty="0" smtClean="0"/>
              <a:t> - </a:t>
            </a:r>
            <a:r>
              <a:rPr lang="pl-PL" i="1" dirty="0" err="1" smtClean="0"/>
              <a:t>Burgplatz</a:t>
            </a:r>
            <a:endParaRPr lang="pl-PL" i="1" dirty="0"/>
          </a:p>
        </p:txBody>
      </p:sp>
      <p:pic>
        <p:nvPicPr>
          <p:cNvPr id="4" name="Symbol zastępczy zawartości 3" descr="20151002_105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Leipzig</a:t>
            </a:r>
            <a:r>
              <a:rPr lang="pl-PL" i="1" dirty="0" smtClean="0"/>
              <a:t> - </a:t>
            </a:r>
            <a:r>
              <a:rPr lang="pl-PL" i="1" dirty="0" err="1" smtClean="0"/>
              <a:t>Burgplatz</a:t>
            </a:r>
            <a:endParaRPr lang="pl-PL" i="1" dirty="0"/>
          </a:p>
        </p:txBody>
      </p:sp>
      <p:pic>
        <p:nvPicPr>
          <p:cNvPr id="4" name="Symbol zastępczy zawartości 3" descr="20151002_105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800" b="1" i="1" dirty="0" err="1" smtClean="0"/>
              <a:t>Augusteum</a:t>
            </a:r>
            <a:r>
              <a:rPr lang="pl-PL" sz="1800" b="1" i="1" dirty="0" smtClean="0"/>
              <a:t> - </a:t>
            </a:r>
            <a:r>
              <a:rPr lang="pl-PL" sz="1800" b="1" i="1" dirty="0"/>
              <a:t>jeden z budynków Uniwersytetu </a:t>
            </a:r>
            <a:r>
              <a:rPr lang="pl-PL" sz="1800" b="1" i="1" dirty="0" smtClean="0"/>
              <a:t>w Lipsku, </a:t>
            </a:r>
            <a:r>
              <a:rPr lang="pl-PL" sz="1800" b="1" i="1" dirty="0"/>
              <a:t>jednej z najlepszych niemieckich uczelni wraz z kościołem </a:t>
            </a:r>
            <a:r>
              <a:rPr lang="pl-PL" sz="1800" b="1" i="1" dirty="0" err="1" smtClean="0"/>
              <a:t>Paulinera</a:t>
            </a:r>
            <a:r>
              <a:rPr lang="pl-PL" sz="1800" b="1" i="1" dirty="0" smtClean="0"/>
              <a:t>. Budynek </a:t>
            </a:r>
            <a:r>
              <a:rPr lang="pl-PL" sz="1800" b="1" i="1" dirty="0"/>
              <a:t>został </a:t>
            </a:r>
            <a:r>
              <a:rPr lang="pl-PL" sz="1800" b="1" i="1" dirty="0" smtClean="0"/>
              <a:t>prawie </a:t>
            </a:r>
            <a:r>
              <a:rPr lang="pl-PL" sz="1800" b="1" i="1" dirty="0"/>
              <a:t>całkowicie zniszczony podczas II wojny światowej, więc </a:t>
            </a:r>
            <a:r>
              <a:rPr lang="pl-PL" sz="1800" b="1" i="1"/>
              <a:t>rząd </a:t>
            </a:r>
            <a:r>
              <a:rPr lang="pl-PL" sz="1800" b="1" i="1" smtClean="0"/>
              <a:t>NRD </a:t>
            </a:r>
            <a:r>
              <a:rPr lang="pl-PL" sz="1800" b="1" i="1" dirty="0"/>
              <a:t>postanowił naprawić go, próbując połączyć starą architekturę z </a:t>
            </a:r>
            <a:r>
              <a:rPr lang="pl-PL" sz="1800" b="1" i="1" dirty="0" smtClean="0"/>
              <a:t>nowoczesną</a:t>
            </a:r>
            <a:endParaRPr lang="pl-PL" sz="1800" b="1" i="1" dirty="0"/>
          </a:p>
        </p:txBody>
      </p:sp>
      <p:pic>
        <p:nvPicPr>
          <p:cNvPr id="6" name="Symbol zastępczy zawartości 5" descr="20160404_145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645708" y="1935163"/>
            <a:ext cx="5852583" cy="4389437"/>
          </a:xfrm>
        </p:spPr>
      </p:pic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Na tle Uniwersytetu w Lipsku</a:t>
            </a:r>
            <a:endParaRPr lang="pl-PL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292077" cy="43894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2936"/>
            <a:ext cx="4224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b="1" i="1" dirty="0" smtClean="0"/>
              <a:t>Johann Wolfgang </a:t>
            </a:r>
            <a:r>
              <a:rPr lang="pl-PL" sz="2000" b="1" i="1" dirty="0"/>
              <a:t>Goethe -niemiecki poeta przełomu XVIII i XIX wieku i jeden z najbardziej znaczących w skali światowej, dramaturg, prozaik, </a:t>
            </a:r>
            <a:r>
              <a:rPr lang="pl-PL" sz="2000" b="1" i="1" dirty="0" smtClean="0"/>
              <a:t>uczony i </a:t>
            </a:r>
            <a:r>
              <a:rPr lang="pl-PL" sz="2000" b="1" i="1" dirty="0"/>
              <a:t>polityk. Od 1765 do 1768 Goethe studiował prawo w Lipsku</a:t>
            </a:r>
            <a:r>
              <a:rPr lang="pl-PL" sz="2000" b="1" i="1" dirty="0" smtClean="0"/>
              <a:t>. Jego najważniejsze dzieła to : Cierpienia młodego Wertera i Faust</a:t>
            </a:r>
            <a:br>
              <a:rPr lang="pl-PL" sz="2000" b="1" i="1" dirty="0" smtClean="0"/>
            </a:br>
            <a:endParaRPr lang="pl-PL" sz="2000" b="1" i="1" dirty="0"/>
          </a:p>
        </p:txBody>
      </p:sp>
      <p:pic>
        <p:nvPicPr>
          <p:cNvPr id="4" name="Symbol zastępczy zawartości 3" descr="20160404_152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i="1" dirty="0" smtClean="0"/>
              <a:t>Das </a:t>
            </a:r>
            <a:r>
              <a:rPr lang="pl-PL" sz="3600" b="1" i="1" dirty="0" err="1" smtClean="0"/>
              <a:t>Grassimuseum</a:t>
            </a:r>
            <a:r>
              <a:rPr lang="pl-PL" sz="3600" b="1" i="1" dirty="0" smtClean="0"/>
              <a:t> in </a:t>
            </a:r>
            <a:r>
              <a:rPr lang="pl-PL" sz="3600" b="1" i="1" dirty="0" err="1" smtClean="0"/>
              <a:t>Leipzig</a:t>
            </a:r>
            <a:r>
              <a:rPr lang="pl-PL" sz="3600" b="1" i="1" dirty="0"/>
              <a:t> - </a:t>
            </a:r>
            <a:r>
              <a:rPr lang="pl-PL" sz="3600" b="1" i="1" dirty="0" smtClean="0"/>
              <a:t>posiada </a:t>
            </a:r>
            <a:r>
              <a:rPr lang="pl-PL" sz="3600" b="1" i="1" dirty="0"/>
              <a:t>3 różne wydziały: sztuka użytkowa, etnologia i muzeum instrumentów </a:t>
            </a:r>
            <a:r>
              <a:rPr lang="pl-PL" sz="3600" b="1" i="1" dirty="0" smtClean="0"/>
              <a:t>muzycznych</a:t>
            </a:r>
            <a:endParaRPr lang="pl-PL" sz="4000" b="1" i="1" dirty="0"/>
          </a:p>
        </p:txBody>
      </p:sp>
      <p:pic>
        <p:nvPicPr>
          <p:cNvPr id="4" name="Symbol zastępczy zawartości 3" descr="20160406_103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 smtClean="0"/>
              <a:t>Der </a:t>
            </a:r>
            <a:r>
              <a:rPr lang="pl-PL" sz="4000" b="1" i="1" dirty="0" err="1" smtClean="0"/>
              <a:t>alte</a:t>
            </a:r>
            <a:r>
              <a:rPr lang="pl-PL" sz="4000" b="1" i="1" dirty="0" smtClean="0"/>
              <a:t> </a:t>
            </a:r>
            <a:r>
              <a:rPr lang="pl-PL" sz="4000" b="1" i="1" dirty="0" err="1" smtClean="0"/>
              <a:t>Johannisfriedhof</a:t>
            </a:r>
            <a:r>
              <a:rPr lang="pl-PL" sz="4000" b="1" i="1" dirty="0" smtClean="0"/>
              <a:t> </a:t>
            </a:r>
            <a:r>
              <a:rPr lang="pl-PL" sz="4000" b="1" i="1" dirty="0" err="1" smtClean="0"/>
              <a:t>in</a:t>
            </a:r>
            <a:r>
              <a:rPr lang="pl-PL" sz="4000" b="1" i="1" dirty="0" smtClean="0"/>
              <a:t> </a:t>
            </a:r>
            <a:r>
              <a:rPr lang="pl-PL" sz="4000" b="1" i="1" dirty="0" err="1" smtClean="0"/>
              <a:t>Leipzig</a:t>
            </a:r>
            <a:endParaRPr lang="pl-PL" sz="4000" b="1" dirty="0"/>
          </a:p>
        </p:txBody>
      </p:sp>
      <p:pic>
        <p:nvPicPr>
          <p:cNvPr id="4" name="Symbol zastępczy zawartości 3" descr="20160412_120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Znaleźliśmy też ślady polskiej historii</a:t>
            </a:r>
            <a:endParaRPr lang="pl-PL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„Józef książę Poniatowski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Umęczonej Polski Wódz Naczelny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W bitwie pod Elsterą  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po secesji koalicjantów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19 października 1813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Poległ tonąc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- Towarzysze Broni-”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Symbol zastępczy zawartości 4" descr="20160412_1158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  <p:pic>
        <p:nvPicPr>
          <p:cNvPr id="6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Leipzig</a:t>
            </a:r>
            <a:r>
              <a:rPr lang="pl-PL" b="1" i="1" dirty="0" smtClean="0"/>
              <a:t>, </a:t>
            </a:r>
            <a:r>
              <a:rPr lang="pl-PL" b="1" i="1" dirty="0" err="1" smtClean="0"/>
              <a:t>Dresden</a:t>
            </a:r>
            <a:r>
              <a:rPr lang="pl-PL" b="1" i="1" dirty="0" smtClean="0"/>
              <a:t> </a:t>
            </a:r>
            <a:r>
              <a:rPr lang="pl-PL" b="1" i="1" dirty="0" err="1" smtClean="0"/>
              <a:t>und</a:t>
            </a:r>
            <a:r>
              <a:rPr lang="pl-PL" b="1" i="1" dirty="0" smtClean="0"/>
              <a:t> Berlin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      </a:t>
            </a:r>
          </a:p>
          <a:p>
            <a:pPr algn="ctr">
              <a:buNone/>
            </a:pP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W ramach realizacji projektu, mieliśmy okazję poznać takie miasta jak: Lipsk, Drezno oraz Berlin. Podczas dzisiejszej Konferencji, chcielibyśmy Państwu je pokazać, krótko o nich opowiedzieć oraz zachęcić do ich odwiedzenia.</a:t>
            </a:r>
            <a:endParaRPr lang="pl-PL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i="1" dirty="0" smtClean="0"/>
              <a:t>Pomnik Bitwy Narodów (</a:t>
            </a:r>
            <a:r>
              <a:rPr lang="pl-PL" sz="2000" b="1" i="1" dirty="0" err="1" smtClean="0"/>
              <a:t>Völkerschlachtdenkmal</a:t>
            </a:r>
            <a:r>
              <a:rPr lang="pl-PL" sz="2000" b="1" i="1" dirty="0" smtClean="0"/>
              <a:t>) </a:t>
            </a:r>
            <a:endParaRPr lang="pl-PL" sz="2000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1600" i="1" dirty="0" smtClean="0">
                <a:solidFill>
                  <a:srgbClr val="002060"/>
                </a:solidFill>
              </a:rPr>
              <a:t>Największy pomnik Niemiec      z platformą widokową na wysokości 91 metrów, upamiętniający bitwę koalicji antyfrancuskiej z wojskami Napoleona w 1813 roku. Dzisiaj przekształcony w europejski pomnik pokoju.  </a:t>
            </a:r>
          </a:p>
          <a:p>
            <a:r>
              <a:rPr lang="pl-PL" sz="1600" i="1" dirty="0" smtClean="0">
                <a:solidFill>
                  <a:srgbClr val="002060"/>
                </a:solidFill>
              </a:rPr>
              <a:t>Jest najbardziej znanym symbolem Lipska a zarazem największym narodowym pomnikiem w Niemczech. </a:t>
            </a:r>
          </a:p>
          <a:p>
            <a:r>
              <a:rPr lang="pl-PL" sz="1600" i="1" dirty="0" smtClean="0">
                <a:solidFill>
                  <a:srgbClr val="002060"/>
                </a:solidFill>
              </a:rPr>
              <a:t>W bitwie po stronie Napoleona walczyli polscy żołnierze pod dowództwem ks. Józefa Poniatowskiego. </a:t>
            </a:r>
            <a:endParaRPr lang="pl-PL" sz="1600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045494"/>
            <a:ext cx="5111750" cy="3833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i="1" dirty="0"/>
          </a:p>
        </p:txBody>
      </p:sp>
      <p:pic>
        <p:nvPicPr>
          <p:cNvPr id="4" name="Symbol zastępczy zawartości 3" descr="20160407_101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1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2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7488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2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928802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Pomnik Bitwy Narodów </a:t>
            </a:r>
            <a:br>
              <a:rPr lang="pl-PL" i="1" dirty="0" smtClean="0"/>
            </a:br>
            <a:r>
              <a:rPr lang="pl-PL" i="1" dirty="0" smtClean="0"/>
              <a:t>– widok ze </a:t>
            </a:r>
            <a:r>
              <a:rPr lang="pl-PL" i="1" dirty="0" err="1" smtClean="0"/>
              <a:t>Schkeuditz</a:t>
            </a:r>
            <a:endParaRPr lang="pl-PL" i="1" dirty="0"/>
          </a:p>
        </p:txBody>
      </p:sp>
      <p:pic>
        <p:nvPicPr>
          <p:cNvPr id="4" name="Symbol zastępczy zawartości 3" descr="DSC00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857364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i="1" dirty="0" smtClean="0"/>
              <a:t>Lipsk – stary</a:t>
            </a:r>
            <a:br>
              <a:rPr lang="pl-PL" sz="3600" b="1" i="1" dirty="0" smtClean="0"/>
            </a:br>
            <a:r>
              <a:rPr lang="pl-PL" sz="3600" b="1" i="1" dirty="0" smtClean="0"/>
              <a:t>kościół katolicki</a:t>
            </a:r>
            <a:endParaRPr lang="pl-PL" sz="3600" b="1" i="1" dirty="0"/>
          </a:p>
        </p:txBody>
      </p:sp>
      <p:pic>
        <p:nvPicPr>
          <p:cNvPr id="4" name="Symbol zastępczy zawartości 3" descr="20160412_131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768989" y="1017301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i="1" dirty="0" smtClean="0"/>
              <a:t>Lipsk –  nowy kościół katolicki</a:t>
            </a:r>
            <a:endParaRPr lang="pl-PL" sz="4000" b="1" i="1" dirty="0"/>
          </a:p>
        </p:txBody>
      </p:sp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0648"/>
            <a:ext cx="2523570" cy="720000"/>
          </a:xfrm>
          <a:prstGeom prst="rect">
            <a:avLst/>
          </a:prstGeom>
          <a:noFill/>
        </p:spPr>
      </p:pic>
      <p:pic>
        <p:nvPicPr>
          <p:cNvPr id="3074" name="Picture 2" descr="C:\Users\erazmus\Desktop\Kadra zawodowa Job Shadowing\Foto  Job Shadowing\DCIM\100MSDCF\DSC012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/>
              <a:t>Nowy </a:t>
            </a:r>
            <a:r>
              <a:rPr lang="pl-PL" b="1" i="1" dirty="0"/>
              <a:t>kościół </a:t>
            </a:r>
            <a:r>
              <a:rPr lang="pl-PL" b="1" i="1" dirty="0" smtClean="0"/>
              <a:t>katolicki - wnętrze</a:t>
            </a:r>
            <a:endParaRPr lang="pl-PL" b="1" i="1" dirty="0"/>
          </a:p>
        </p:txBody>
      </p:sp>
      <p:pic>
        <p:nvPicPr>
          <p:cNvPr id="5122" name="Picture 2" descr="C:\Users\erazmus\Desktop\Kadra zawodowa Job Shadowing\Foto  Job Shadowing\DCIM\100MSDCF\DSC01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i="1" dirty="0" smtClean="0"/>
              <a:t>Nowy Ratusz</a:t>
            </a:r>
            <a:br>
              <a:rPr lang="pl-PL" sz="3200" b="1" i="1" dirty="0" smtClean="0"/>
            </a:br>
            <a:r>
              <a:rPr lang="pl-PL" sz="3200" b="1" i="1" dirty="0" smtClean="0"/>
              <a:t>   w Lipsku</a:t>
            </a:r>
            <a:endParaRPr lang="pl-PL" sz="3200" b="1" i="1" dirty="0"/>
          </a:p>
        </p:txBody>
      </p:sp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8299" y="1496277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Leipzig</a:t>
            </a:r>
            <a:r>
              <a:rPr lang="pl-PL" b="1" i="1" dirty="0" smtClean="0"/>
              <a:t> - Lipsk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Miasto o zwyczajnym charakterze którego charakterystyczną cechą są widoczne wszędzie gmachy wystawowe, używane niegdyś przez kupców do prezentowania przywiezionych na targ towarów. Osobą najczęściej kojarzoną z Lipskiem jest Jan Sebastian Bach. W 1793r. został zaangażowany jako kantor i organista w XIII-wiecznym </a:t>
            </a:r>
            <a:r>
              <a:rPr lang="pl-PL" sz="2400" i="1" dirty="0" err="1" smtClean="0">
                <a:solidFill>
                  <a:schemeClr val="accent2">
                    <a:lumMod val="50000"/>
                  </a:schemeClr>
                </a:solidFill>
              </a:rPr>
              <a:t>Thomaskirche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 (Kościele św. Tomasza). Słynny chór chłopięcy nadal działa, a jego </a:t>
            </a:r>
            <a:r>
              <a:rPr lang="pl-PL" sz="2400" i="1" smtClean="0">
                <a:solidFill>
                  <a:schemeClr val="accent2">
                    <a:lumMod val="50000"/>
                  </a:schemeClr>
                </a:solidFill>
              </a:rPr>
              <a:t>dawny dydrygent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pochowany jest w swoim kościele. Jego Pomnik stoi na zewnątrz, naprzeciw </a:t>
            </a:r>
            <a:r>
              <a:rPr lang="pl-PL" sz="2400" i="1" dirty="0" err="1" smtClean="0">
                <a:solidFill>
                  <a:schemeClr val="accent2">
                    <a:lumMod val="50000"/>
                  </a:schemeClr>
                </a:solidFill>
              </a:rPr>
              <a:t>Bachmuseum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 .  </a:t>
            </a:r>
          </a:p>
          <a:p>
            <a:endParaRPr lang="pl-PL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80834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i="1" dirty="0" smtClean="0"/>
              <a:t>Stary Ratusz- </a:t>
            </a:r>
            <a:r>
              <a:rPr lang="pl-PL" sz="3600" b="1" i="1" dirty="0"/>
              <a:t>nie tylko dlatego, że był tu przed nowym, ale został wybudowany w 1556 r., prawie 500 lat temu!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8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 smtClean="0"/>
              <a:t>Panorama Lipska z wieży widokowej</a:t>
            </a:r>
            <a:endParaRPr lang="pl-PL" sz="4000" b="1" i="1" dirty="0"/>
          </a:p>
        </p:txBody>
      </p:sp>
      <p:pic>
        <p:nvPicPr>
          <p:cNvPr id="4" name="Symbol zastępczy zawartości 3" descr="20160404_15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000364" y="2000240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 smtClean="0"/>
              <a:t>Panorama Lipska z wieży widokowej</a:t>
            </a:r>
            <a:endParaRPr lang="pl-PL" sz="4000" b="1" i="1" dirty="0"/>
          </a:p>
        </p:txBody>
      </p:sp>
      <p:pic>
        <p:nvPicPr>
          <p:cNvPr id="4" name="Symbol zastępczy zawartości 3" descr="20160404_150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000364" y="1928802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i="1" dirty="0" smtClean="0"/>
              <a:t>Piwniczny pub ze sklepionym sufitem uwieczniony w dramatycznej scenie w Fauście Goethego – jazda Fausta na Beczce</a:t>
            </a:r>
            <a:endParaRPr lang="pl-PL" sz="3200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" y="2224716"/>
            <a:ext cx="7620660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280"/>
            <a:ext cx="2524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Auerbachs</a:t>
            </a:r>
            <a:r>
              <a:rPr lang="pl-PL" b="1" i="1" dirty="0" smtClean="0"/>
              <a:t> Keller</a:t>
            </a:r>
            <a:endParaRPr lang="pl-PL" b="1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524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3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FF0000"/>
                </a:solidFill>
              </a:rPr>
              <a:t>Drezno – stolica Saksonii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Miasto zostało w większości zniszczone w 1945r. podczas alianckich nalotów bombowych. Odbudowa historycznych budynków przywróciła mu słynną panoramę a bogate dziedzictwo kulturowe przyciąga turystów z całego świata.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588500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Drezno – stolica Saksonii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400" dirty="0" smtClean="0"/>
              <a:t>Zwinger – najbardziej charakterystyczny kompleks barokowych budynków w Niemczech. Rozplanowany jest wokół przestronnego dziedzińca z trawnikami, oczkami wodnymi i fontannami.</a:t>
            </a:r>
            <a:r>
              <a:rPr lang="pl-PL" sz="2400" dirty="0"/>
              <a:t> Budowany był od 1709r. </a:t>
            </a:r>
            <a:r>
              <a:rPr lang="pl-PL" sz="2400" dirty="0" smtClean="0"/>
              <a:t>przez architekta Augusta Daniela  </a:t>
            </a:r>
            <a:r>
              <a:rPr lang="pl-PL" sz="2400" dirty="0" err="1" smtClean="0"/>
              <a:t>Pooppelmanna</a:t>
            </a:r>
            <a:r>
              <a:rPr lang="pl-PL" sz="2400" dirty="0" smtClean="0"/>
              <a:t>  w celu rozmieszczenia kosztownych kolekcji Augusta Mocnego oraz na potrzeby widowisk i obchodów.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045494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2531197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Zwinger</a:t>
            </a:r>
            <a:endParaRPr lang="pl-PL" b="1" i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66441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i="1" dirty="0" smtClean="0"/>
              <a:t>Rzeka Łaba</a:t>
            </a:r>
            <a:endParaRPr lang="pl-PL" sz="4000" b="1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Parowce wycieczkowe słynnej Białej Floty</a:t>
            </a:r>
            <a:endParaRPr lang="pl-PL" sz="2800" b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045494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3661457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err="1"/>
              <a:t>Hofkirche</a:t>
            </a:r>
            <a:r>
              <a:rPr lang="pl-PL" b="1" i="1" dirty="0"/>
              <a:t> – barokowy kościół dworski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652" y="1935163"/>
            <a:ext cx="3294696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00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i="1" dirty="0" err="1" smtClean="0"/>
              <a:t>Thomaskirche</a:t>
            </a:r>
            <a:r>
              <a:rPr lang="pl-PL" sz="4000" b="1" i="1" dirty="0" smtClean="0"/>
              <a:t> - Kościół św. Tomasza</a:t>
            </a:r>
            <a:br>
              <a:rPr lang="pl-PL" sz="4000" b="1" i="1" dirty="0" smtClean="0"/>
            </a:br>
            <a:r>
              <a:rPr lang="pl-PL" sz="4000" b="1" i="1" dirty="0" smtClean="0"/>
              <a:t>- miejsce pracy Jana Sebastiana Bacha</a:t>
            </a:r>
            <a:endParaRPr lang="pl-PL" sz="4000" b="1" i="1" dirty="0"/>
          </a:p>
        </p:txBody>
      </p:sp>
      <p:pic>
        <p:nvPicPr>
          <p:cNvPr id="4" name="Symbol zastępczy zawartości 3" descr="DSC0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800" b="1" i="1" dirty="0" err="1" smtClean="0"/>
              <a:t>Frauenkirche</a:t>
            </a:r>
            <a:r>
              <a:rPr lang="pl-PL" sz="2800" b="1" i="1" dirty="0" smtClean="0"/>
              <a:t> – Kościół NMP – przez lata stojąca ruina, od 1995r. odbudowany i poświęcony pod koniec 2005r.. Złocony krzyż na kopule został ofiarowany przez brytyjski „</a:t>
            </a:r>
            <a:r>
              <a:rPr lang="pl-PL" sz="2800" b="1" i="1" dirty="0" err="1" smtClean="0"/>
              <a:t>Dresden</a:t>
            </a:r>
            <a:r>
              <a:rPr lang="pl-PL" sz="2800" b="1" i="1" dirty="0" smtClean="0"/>
              <a:t> Trust” </a:t>
            </a:r>
            <a:endParaRPr lang="pl-PL" sz="2800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48809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i="1" dirty="0" smtClean="0"/>
              <a:t>Berlin – </a:t>
            </a:r>
            <a:r>
              <a:rPr lang="pl-PL" sz="3600" b="1" i="1" dirty="0" err="1" smtClean="0"/>
              <a:t>Bundeshauptstadt</a:t>
            </a:r>
            <a:r>
              <a:rPr lang="pl-PL" sz="3600" b="1" i="1" dirty="0" smtClean="0"/>
              <a:t> </a:t>
            </a:r>
            <a:br>
              <a:rPr lang="pl-PL" sz="3600" b="1" i="1" dirty="0" smtClean="0"/>
            </a:br>
            <a:r>
              <a:rPr lang="de-DE" sz="3600" b="1" i="1" dirty="0" smtClean="0"/>
              <a:t>der </a:t>
            </a:r>
            <a:r>
              <a:rPr lang="pl-PL" sz="3600" b="1" i="1" dirty="0" err="1" smtClean="0"/>
              <a:t>Bundesrepublik</a:t>
            </a:r>
            <a:r>
              <a:rPr lang="pl-PL" sz="3600" b="1" i="1" dirty="0" smtClean="0"/>
              <a:t> </a:t>
            </a:r>
            <a:r>
              <a:rPr lang="pl-PL" sz="3600" b="1" i="1" dirty="0" err="1" smtClean="0"/>
              <a:t>Deutschland</a:t>
            </a:r>
            <a:endParaRPr lang="pl-PL" sz="36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       </a:t>
            </a:r>
            <a:r>
              <a:rPr lang="pl-PL" sz="2800" i="1" dirty="0" smtClean="0">
                <a:solidFill>
                  <a:schemeClr val="accent2">
                    <a:lumMod val="50000"/>
                  </a:schemeClr>
                </a:solidFill>
              </a:rPr>
              <a:t>Największe miasto Niemiec, na prawach kraju związkowego. Zajmuje powierzchnię ok. 892 </a:t>
            </a:r>
            <a:r>
              <a:rPr lang="pl-PL" sz="2800" i="1" dirty="0" err="1" smtClean="0">
                <a:solidFill>
                  <a:schemeClr val="accent2">
                    <a:lumMod val="50000"/>
                  </a:schemeClr>
                </a:solidFill>
              </a:rPr>
              <a:t>km²</a:t>
            </a:r>
            <a:r>
              <a:rPr lang="pl-PL" sz="2800" i="1" dirty="0" smtClean="0">
                <a:solidFill>
                  <a:schemeClr val="accent2">
                    <a:lumMod val="50000"/>
                  </a:schemeClr>
                </a:solidFill>
              </a:rPr>
              <a:t>, zamieszkuje je 3,4 mln osób. Jest trzecim co do wielkości (po Londynie i Paryżu) miastem w Unii Europejskiej. Położony jest nad rzeką Sprewą i Hawelą oraz ich dopływami. </a:t>
            </a:r>
            <a:endParaRPr lang="pl-PL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Muzeum Egipskie w Berlinie</a:t>
            </a:r>
            <a:endParaRPr lang="pl-PL" i="1" dirty="0"/>
          </a:p>
        </p:txBody>
      </p:sp>
      <p:pic>
        <p:nvPicPr>
          <p:cNvPr id="4" name="Symbol zastępczy zawartości 3" descr="13234728_948960405218399_848456236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Egipskie w Berlinie</a:t>
            </a:r>
            <a:endParaRPr lang="pl-PL" i="1" dirty="0"/>
          </a:p>
        </p:txBody>
      </p:sp>
      <p:pic>
        <p:nvPicPr>
          <p:cNvPr id="4" name="Symbol zastępczy zawartości 3" descr="13241647_948960341885072_272159814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961" y="1935163"/>
            <a:ext cx="3292077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smtClean="0"/>
              <a:t>Muzeum Egipskie w Berlinie –</a:t>
            </a:r>
            <a:br>
              <a:rPr lang="pl-PL" sz="3600" i="1" dirty="0" smtClean="0"/>
            </a:br>
            <a:r>
              <a:rPr lang="pl-PL" sz="3600" i="1" dirty="0" smtClean="0"/>
              <a:t>Berliński „"</a:t>
            </a:r>
            <a:r>
              <a:rPr lang="pl-PL" sz="3600" i="1" dirty="0" err="1" smtClean="0"/>
              <a:t>Goldhut</a:t>
            </a:r>
            <a:r>
              <a:rPr lang="pl-PL" sz="3600" i="1" dirty="0" smtClean="0"/>
              <a:t>„  (…„Złoty kapelusz”).</a:t>
            </a:r>
            <a:endParaRPr lang="pl-PL" sz="3600" i="1" dirty="0"/>
          </a:p>
        </p:txBody>
      </p:sp>
      <p:pic>
        <p:nvPicPr>
          <p:cNvPr id="4" name="Symbol zastępczy zawartości 3" descr="13234866_948960355218404_40053207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961" y="1935163"/>
            <a:ext cx="3292078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 Sprewa - Berlin</a:t>
            </a:r>
            <a:endParaRPr lang="pl-PL" i="1" dirty="0"/>
          </a:p>
        </p:txBody>
      </p:sp>
      <p:pic>
        <p:nvPicPr>
          <p:cNvPr id="4" name="Symbol zastępczy zawartości 3" descr="DSC0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928802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Urząd Kanclerza Niemiec</a:t>
            </a:r>
            <a:endParaRPr lang="pl-PL" i="1" dirty="0"/>
          </a:p>
        </p:txBody>
      </p:sp>
      <p:pic>
        <p:nvPicPr>
          <p:cNvPr id="4" name="Symbol zastępczy zawartości 3" descr="DSC0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Pałac Prezydenta Niemiec</a:t>
            </a:r>
            <a:endParaRPr lang="pl-PL" i="1" dirty="0"/>
          </a:p>
        </p:txBody>
      </p:sp>
      <p:pic>
        <p:nvPicPr>
          <p:cNvPr id="4" name="Symbol zastępczy zawartości 3" descr="DSC0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928802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 smtClean="0"/>
              <a:t>Berliner Dom – ewangelicka katedra</a:t>
            </a:r>
            <a:endParaRPr lang="pl-PL" sz="4000" b="1" i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524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 </a:t>
            </a:r>
            <a:r>
              <a:rPr lang="pl-PL" b="1" i="1" dirty="0" err="1" smtClean="0"/>
              <a:t>Reichstagsgebäude</a:t>
            </a:r>
            <a:endParaRPr lang="pl-PL" b="1" i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3" y="1772816"/>
            <a:ext cx="2524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i="1" dirty="0" err="1" smtClean="0"/>
              <a:t>Thomaskirche</a:t>
            </a:r>
            <a:r>
              <a:rPr lang="pl-PL" sz="4000" b="1" i="1" dirty="0" smtClean="0"/>
              <a:t> - Kościół św. Tomasza</a:t>
            </a:r>
            <a:br>
              <a:rPr lang="pl-PL" sz="4000" b="1" i="1" dirty="0" smtClean="0"/>
            </a:br>
            <a:r>
              <a:rPr lang="pl-PL" sz="4000" b="1" i="1" dirty="0" smtClean="0"/>
              <a:t>- miejsce pracy Jana Sebastiana Bacha</a:t>
            </a:r>
            <a:endParaRPr lang="pl-PL" sz="4000" b="1" dirty="0"/>
          </a:p>
        </p:txBody>
      </p:sp>
      <p:pic>
        <p:nvPicPr>
          <p:cNvPr id="4" name="Symbol zastępczy zawartości 3" descr="20160404_153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smtClean="0"/>
              <a:t>Reichstag – niemiecki parlament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Ukończony w 1894r. budynek Reichstagu spalił się w 1933r. W pożarze wywołanym niemal na pewno przez hitlerowców, następnie uległ rozległym zniszczeniom wskutek nalotów alianckich i zaciekłych walk na przełomie kwietnia i maja 1945 r.. Od roku 1999 jest ponownie siedzibą niemieckiego parlamentu.   Jego przytłaczający wygląd uczyniono lżejszym dzięki wspaniałej kolumnie ze szkła i stali.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3796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Pomnik Zwycięstwa</a:t>
            </a:r>
            <a:endParaRPr lang="pl-PL" b="1" i="1" dirty="0"/>
          </a:p>
        </p:txBody>
      </p:sp>
      <p:pic>
        <p:nvPicPr>
          <p:cNvPr id="4" name="Symbol zastępczy zawartości 3" descr="DSC00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9" y="1935163"/>
            <a:ext cx="5852582" cy="4389436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/>
              <a:t>Brama Brandenburska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pl-PL" sz="2000" dirty="0" smtClean="0"/>
              <a:t>została wzniesiona w 1791r. na zachodnich obrzeżach miasta. Projekt został zainspirowany Propylejami, ogromną bramą ateńskiego Akropolu. Wieńcząca Bramę Kwadryga, rzeźba przedstawiająca boginię zwycięstwa powożącą zaprzężonym w 4 konie rydwanem jest repliką słynnego oryginału który został zniszczony w czasie II wojny światowej.</a:t>
            </a:r>
            <a:endParaRPr lang="pl-PL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41" y="2160876"/>
            <a:ext cx="4797968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5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i="1" dirty="0"/>
          </a:p>
        </p:txBody>
      </p:sp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  <p:pic>
        <p:nvPicPr>
          <p:cNvPr id="13314" name="Picture 2" descr="C:\Users\erazmus\Desktop\pobyt w Niemczech 29.01-11.02.17\Berlin\DSC009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razmus\Desktop\pobyt w Niemczech 29.01-11.02.17\Berlin\DSC009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  <p:pic>
        <p:nvPicPr>
          <p:cNvPr id="14338" name="Picture 2" descr="C:\Users\erazmus\Desktop\pobyt w Niemczech 29.01-11.02.17\Berlin\DSC0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razmus\Desktop\pobyt w Niemczech 29.01-11.02.17\Berlin\DSC00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5786454"/>
            <a:ext cx="2523570" cy="720000"/>
          </a:xfrm>
          <a:prstGeom prst="rect">
            <a:avLst/>
          </a:prstGeom>
          <a:noFill/>
        </p:spPr>
      </p:pic>
      <p:pic>
        <p:nvPicPr>
          <p:cNvPr id="15362" name="Picture 2" descr="C:\Users\erazmus\Desktop\pobyt w Niemczech 29.01-11.02.17\Berlin\DSC009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razmus\Desktop\pobyt w Niemczech 29.01-11.02.17\Berlin\DSC00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Centrum Sony</a:t>
            </a:r>
            <a:endParaRPr lang="pl-PL" i="1" dirty="0"/>
          </a:p>
        </p:txBody>
      </p:sp>
      <p:pic>
        <p:nvPicPr>
          <p:cNvPr id="4" name="Symbol zastępczy zawartości 3" descr="20160409_152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714612" y="2000240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Dziękujemy za uwagę!</a:t>
            </a:r>
            <a:endParaRPr lang="pl-PL" b="1" i="1" dirty="0"/>
          </a:p>
        </p:txBody>
      </p:sp>
      <p:pic>
        <p:nvPicPr>
          <p:cNvPr id="3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Pomnik Jana Sebastiana Bacha</a:t>
            </a:r>
            <a:endParaRPr lang="pl-PL" b="1" i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623344"/>
            <a:ext cx="4038600" cy="30289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583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i="1" dirty="0" smtClean="0"/>
              <a:t/>
            </a:r>
            <a:br>
              <a:rPr lang="pl-PL" sz="4000" b="1" i="1" dirty="0" smtClean="0"/>
            </a:br>
            <a:r>
              <a:rPr lang="pl-PL" sz="4000" b="1" i="1" dirty="0"/>
              <a:t/>
            </a:r>
            <a:br>
              <a:rPr lang="pl-PL" sz="4000" b="1" i="1" dirty="0"/>
            </a:br>
            <a:r>
              <a:rPr lang="pl-PL" sz="4000" b="1" i="1" dirty="0" smtClean="0"/>
              <a:t/>
            </a:r>
            <a:br>
              <a:rPr lang="pl-PL" sz="4000" b="1" i="1" dirty="0" smtClean="0"/>
            </a:br>
            <a:r>
              <a:rPr lang="pl-PL" sz="4000" b="1" i="1" dirty="0" err="1" smtClean="0"/>
              <a:t>Nikolauskirche</a:t>
            </a:r>
            <a:r>
              <a:rPr lang="pl-PL" sz="4000" b="1" i="1" dirty="0" smtClean="0"/>
              <a:t> - Kościół św. Mikołaja</a:t>
            </a:r>
            <a:br>
              <a:rPr lang="pl-PL" sz="4000" b="1" i="1" dirty="0" smtClean="0"/>
            </a:br>
            <a:endParaRPr lang="pl-PL" sz="4000" b="1" dirty="0"/>
          </a:p>
        </p:txBody>
      </p:sp>
      <p:pic>
        <p:nvPicPr>
          <p:cNvPr id="4" name="Symbol zastępczy zawartości 3" descr="20160406_135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Nikolauskirche</a:t>
            </a:r>
            <a:r>
              <a:rPr lang="pl-PL" b="1" i="1" dirty="0" smtClean="0"/>
              <a:t>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i="1" dirty="0" smtClean="0"/>
              <a:t>Kolejny charakterystyczny Kościół w Lipsku – romańska budowla o bardzo oryginalnym i niezwykle ozdobnym wnętrzu dodanym w XVIII wieku. W latach osiemdziesiątych XX wieku kościół ten służył jako azyl dla przeciwników systemu komunistycznego. </a:t>
            </a:r>
          </a:p>
          <a:p>
            <a:pPr marL="0" indent="0" algn="just">
              <a:buNone/>
            </a:pPr>
            <a:r>
              <a:rPr lang="pl-PL" i="1" dirty="0" smtClean="0"/>
              <a:t> W 1989 roku był miejscem zbiórki wielkich demonstracji które doprowadziły  do </a:t>
            </a:r>
            <a:r>
              <a:rPr lang="pl-PL" i="1" dirty="0" smtClean="0"/>
              <a:t>upadku reżimu komunistycznego w NRD.</a:t>
            </a:r>
            <a:endParaRPr lang="pl-PL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89240"/>
            <a:ext cx="2524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9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err="1" smtClean="0"/>
              <a:t>Nikolauskirche</a:t>
            </a:r>
            <a:r>
              <a:rPr lang="pl-PL" b="1" i="1" dirty="0" smtClean="0"/>
              <a:t> – Kościół św. Mikołaja  </a:t>
            </a:r>
            <a:endParaRPr lang="pl-PL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5224"/>
            <a:ext cx="25241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852</TotalTime>
  <Words>863</Words>
  <Application>Microsoft Office PowerPoint</Application>
  <PresentationFormat>Pokaz na ekranie (4:3)</PresentationFormat>
  <Paragraphs>81</Paragraphs>
  <Slides>57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8" baseType="lpstr">
      <vt:lpstr>Przepływ</vt:lpstr>
      <vt:lpstr>Leipzig, Dresden und Berlin – auf einen Blick</vt:lpstr>
      <vt:lpstr>Leipzig, Dresden und Berlin </vt:lpstr>
      <vt:lpstr>Leipzig - Lipsk</vt:lpstr>
      <vt:lpstr>Thomaskirche - Kościół św. Tomasza - miejsce pracy Jana Sebastiana Bacha</vt:lpstr>
      <vt:lpstr>Thomaskirche - Kościół św. Tomasza - miejsce pracy Jana Sebastiana Bacha</vt:lpstr>
      <vt:lpstr>Pomnik Jana Sebastiana Bacha</vt:lpstr>
      <vt:lpstr>   Nikolauskirche - Kościół św. Mikołaja </vt:lpstr>
      <vt:lpstr>Nikolauskirche </vt:lpstr>
      <vt:lpstr>Nikolauskirche – Kościół św. Mikołaja  </vt:lpstr>
      <vt:lpstr>         Hauptabahnhof - Dworzec główny w Lipsku  – jeden z największych dworców na świecie </vt:lpstr>
      <vt:lpstr>Hauptbahnhof</vt:lpstr>
      <vt:lpstr>Leipzig - Burgplatz</vt:lpstr>
      <vt:lpstr>Leipzig - Burgplatz</vt:lpstr>
      <vt:lpstr>Augusteum - jeden z budynków Uniwersytetu w Lipsku, jednej z najlepszych niemieckich uczelni wraz z kościołem Paulinera. Budynek został prawie całkowicie zniszczony podczas II wojny światowej, więc rząd NRD postanowił naprawić go, próbując połączyć starą architekturę z nowoczesną</vt:lpstr>
      <vt:lpstr>Na tle Uniwersytetu w Lipsku</vt:lpstr>
      <vt:lpstr>Johann Wolfgang Goethe -niemiecki poeta przełomu XVIII i XIX wieku i jeden z najbardziej znaczących w skali światowej, dramaturg, prozaik, uczony i polityk. Od 1765 do 1768 Goethe studiował prawo w Lipsku. Jego najważniejsze dzieła to : Cierpienia młodego Wertera i Faust </vt:lpstr>
      <vt:lpstr>Das Grassimuseum in Leipzig - posiada 3 różne wydziały: sztuka użytkowa, etnologia i muzeum instrumentów muzycznych</vt:lpstr>
      <vt:lpstr>Der alte Johannisfriedhof in Leipzig</vt:lpstr>
      <vt:lpstr>Znaleźliśmy też ślady polskiej historii</vt:lpstr>
      <vt:lpstr>Pomnik Bitwy Narodów (Völkerschlachtdenkmal) </vt:lpstr>
      <vt:lpstr>Wnętrze Pomnika Bitwy Narodów</vt:lpstr>
      <vt:lpstr>Wnętrze Pomnika Bitwy Narodów</vt:lpstr>
      <vt:lpstr>Wnętrze Pomnika Bitwy Narodów</vt:lpstr>
      <vt:lpstr>Wnętrze Pomnika Bitwy Narodów</vt:lpstr>
      <vt:lpstr>Pomnik Bitwy Narodów  – widok ze Schkeuditz</vt:lpstr>
      <vt:lpstr>Lipsk – stary kościół katolicki</vt:lpstr>
      <vt:lpstr>Lipsk –  nowy kościół katolicki</vt:lpstr>
      <vt:lpstr>Nowy kościół katolicki - wnętrze</vt:lpstr>
      <vt:lpstr>Nowy Ratusz    w Lipsku</vt:lpstr>
      <vt:lpstr>Stary Ratusz- nie tylko dlatego, że był tu przed nowym, ale został wybudowany w 1556 r., prawie 500 lat temu!</vt:lpstr>
      <vt:lpstr>Panorama Lipska z wieży widokowej</vt:lpstr>
      <vt:lpstr>Panorama Lipska z wieży widokowej</vt:lpstr>
      <vt:lpstr>Piwniczny pub ze sklepionym sufitem uwieczniony w dramatycznej scenie w Fauście Goethego – jazda Fausta na Beczce</vt:lpstr>
      <vt:lpstr>Auerbachs Keller</vt:lpstr>
      <vt:lpstr>Drezno – stolica Saksonii</vt:lpstr>
      <vt:lpstr>Drezno – stolica Saksonii</vt:lpstr>
      <vt:lpstr>Zwinger</vt:lpstr>
      <vt:lpstr>Rzeka Łaba</vt:lpstr>
      <vt:lpstr>Hofkirche – barokowy kościół dworski</vt:lpstr>
      <vt:lpstr>Frauenkirche – Kościół NMP – przez lata stojąca ruina, od 1995r. odbudowany i poświęcony pod koniec 2005r.. Złocony krzyż na kopule został ofiarowany przez brytyjski „Dresden Trust” </vt:lpstr>
      <vt:lpstr>Berlin – Bundeshauptstadt  der Bundesrepublik Deutschland</vt:lpstr>
      <vt:lpstr>Muzeum Egipskie w Berlinie</vt:lpstr>
      <vt:lpstr>Muzeum Egipskie w Berlinie</vt:lpstr>
      <vt:lpstr>Muzeum Egipskie w Berlinie – Berliński „"Goldhut„  (…„Złoty kapelusz”).</vt:lpstr>
      <vt:lpstr>               Sprewa - Berlin</vt:lpstr>
      <vt:lpstr>Urząd Kanclerza Niemiec</vt:lpstr>
      <vt:lpstr>         Pałac Prezydenta Niemiec</vt:lpstr>
      <vt:lpstr>Berliner Dom – ewangelicka katedra</vt:lpstr>
      <vt:lpstr>               Reichstagsgebäude</vt:lpstr>
      <vt:lpstr>Reichstag – niemiecki parlament </vt:lpstr>
      <vt:lpstr>Pomnik Zwycięstwa</vt:lpstr>
      <vt:lpstr>Brama Brandenburska</vt:lpstr>
      <vt:lpstr>Muzeum Figur Woskowych</vt:lpstr>
      <vt:lpstr>Muzeum Figur Woskowych</vt:lpstr>
      <vt:lpstr>Muzeum Figur Woskowych</vt:lpstr>
      <vt:lpstr>             Centrum Sony</vt:lpstr>
      <vt:lpstr>Dziękujemy za uwagę!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Schkeuditz, Leipzig und Berlin – auf einen Blick</dc:title>
  <dc:creator>jasiu</dc:creator>
  <cp:lastModifiedBy>erazmus</cp:lastModifiedBy>
  <cp:revision>100</cp:revision>
  <dcterms:created xsi:type="dcterms:W3CDTF">2016-05-12T18:54:56Z</dcterms:created>
  <dcterms:modified xsi:type="dcterms:W3CDTF">2017-11-28T20:29:24Z</dcterms:modified>
</cp:coreProperties>
</file>